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266" r:id="rId4"/>
    <p:sldId id="272" r:id="rId5"/>
    <p:sldId id="273" r:id="rId6"/>
    <p:sldId id="274" r:id="rId7"/>
    <p:sldId id="276" r:id="rId8"/>
    <p:sldId id="275" r:id="rId9"/>
    <p:sldId id="264" r:id="rId10"/>
    <p:sldId id="265" r:id="rId11"/>
    <p:sldId id="262" r:id="rId12"/>
    <p:sldId id="257" r:id="rId13"/>
    <p:sldId id="267" r:id="rId14"/>
  </p:sldIdLst>
  <p:sldSz cx="12192000" cy="6858000"/>
  <p:notesSz cx="6724650" cy="97742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90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8508E-9631-4FC5-B0A3-5893C78B88C3}" type="datetimeFigureOut">
              <a:rPr lang="fi-FI" smtClean="0"/>
              <a:t>4.10.2018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283831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09079" y="9283831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72BE7-3002-43E2-8ADF-024D23C935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984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9E6E8-22F4-4E0A-9FE4-E1012D639F56}" type="datetimeFigureOut">
              <a:rPr lang="fi-FI" smtClean="0"/>
              <a:t>4.10.2018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0788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2465" y="4703853"/>
            <a:ext cx="5379720" cy="38486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283831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09079" y="9283831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1E257-2935-4E0D-BC84-6943252EAC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940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EC87-3F39-4AE2-B9F0-846C829DD66A}" type="datetime1">
              <a:rPr lang="fi-FI" smtClean="0"/>
              <a:t>4.10.2018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Satu Hovi 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1449-44EB-4E6B-9C2E-3EA89F1FA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877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E1503-CB25-4A59-A7A5-92D5471C80F4}" type="datetime1">
              <a:rPr lang="fi-FI" smtClean="0"/>
              <a:t>4.10.2018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Satu Hovi 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1449-44EB-4E6B-9C2E-3EA89F1FA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585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D76F-8133-4FB5-9CFE-76485290FE1E}" type="datetime1">
              <a:rPr lang="fi-FI" smtClean="0"/>
              <a:t>4.10.2018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Satu Hovi 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1449-44EB-4E6B-9C2E-3EA89F1FA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467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1C51-0ADF-41AA-A5AB-EA983C88770B}" type="datetime1">
              <a:rPr lang="fi-FI" smtClean="0"/>
              <a:t>4.10.2018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Satu Hovi 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1449-44EB-4E6B-9C2E-3EA89F1FA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337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A6D7-EEE4-4E71-BB72-514927781632}" type="datetime1">
              <a:rPr lang="fi-FI" smtClean="0"/>
              <a:t>4.10.2018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Satu Hovi 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1449-44EB-4E6B-9C2E-3EA89F1FA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14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2AFD-522B-44CD-9CDE-4701856EA933}" type="datetime1">
              <a:rPr lang="fi-FI" smtClean="0"/>
              <a:t>4.10.2018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Satu Hovi 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1449-44EB-4E6B-9C2E-3EA89F1FA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466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63F1-3A1D-4639-B66C-9226E624B6CD}" type="datetime1">
              <a:rPr lang="fi-FI" smtClean="0"/>
              <a:t>4.10.2018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Satu Hovi 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1449-44EB-4E6B-9C2E-3EA89F1FA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18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19D-DAAD-4AEA-B17F-08DE67424EB9}" type="datetime1">
              <a:rPr lang="fi-FI" smtClean="0"/>
              <a:t>4.10.2018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Satu Hovi 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1449-44EB-4E6B-9C2E-3EA89F1FA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36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BD80-DC4F-4899-9FB0-D0F2E32EC225}" type="datetime1">
              <a:rPr lang="fi-FI" smtClean="0"/>
              <a:t>4.10.2018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Satu Hovi 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1449-44EB-4E6B-9C2E-3EA89F1FA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81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3DA9F-8627-41E5-B369-8777C80B7692}" type="datetime1">
              <a:rPr lang="fi-FI" smtClean="0"/>
              <a:t>4.10.2018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Satu Hovi 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1449-44EB-4E6B-9C2E-3EA89F1FA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198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8F1C-E440-4841-B06F-86C889E6935D}" type="datetime1">
              <a:rPr lang="fi-FI" smtClean="0"/>
              <a:t>4.10.2018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Satu Hovi 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1449-44EB-4E6B-9C2E-3EA89F1FA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054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3A5C1-EC1D-4F65-A397-4514E706252C}" type="datetime1">
              <a:rPr lang="fi-FI" smtClean="0"/>
              <a:t>4.10.2018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Satu Hovi 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1449-44EB-4E6B-9C2E-3EA89F1FAE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219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petus.adobeconnect.com/pyoj6i9huyr2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432304" y="2253991"/>
            <a:ext cx="7930896" cy="1739709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HOI-hanke </a:t>
            </a:r>
            <a:br>
              <a:rPr lang="fi-FI" dirty="0" smtClean="0"/>
            </a:br>
            <a:r>
              <a:rPr lang="fi-FI" dirty="0" smtClean="0"/>
              <a:t>Tutor- ja opiskelijakuntatoiminnan </a:t>
            </a:r>
            <a:r>
              <a:rPr lang="fi-FI" dirty="0" err="1" smtClean="0"/>
              <a:t>opinnollistaminen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1600" dirty="0" smtClean="0"/>
              <a:t/>
            </a:r>
            <a:br>
              <a:rPr lang="fi-FI" sz="1600" dirty="0" smtClean="0"/>
            </a:br>
            <a:endParaRPr lang="fi-FI" sz="16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432304" y="4251262"/>
            <a:ext cx="7315200" cy="2326380"/>
          </a:xfrm>
        </p:spPr>
        <p:txBody>
          <a:bodyPr>
            <a:normAutofit/>
          </a:bodyPr>
          <a:lstStyle/>
          <a:p>
            <a:r>
              <a:rPr lang="fi-FI" sz="2000" dirty="0" smtClean="0"/>
              <a:t>Satu Hovi</a:t>
            </a:r>
          </a:p>
          <a:p>
            <a:r>
              <a:rPr lang="fi-FI" sz="2000" dirty="0" smtClean="0"/>
              <a:t>Opiskelijatoiminnan koordinaattori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351" y="4915305"/>
            <a:ext cx="1535230" cy="1481362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0776" y="5053510"/>
            <a:ext cx="1658256" cy="853514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52" y="4824703"/>
            <a:ext cx="1755252" cy="157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812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Opiskelijoiden ideoita tutoreiden rooleihin 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2404872" y="1825625"/>
            <a:ext cx="894892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Uusien opiskelijoiden vastaanotto</a:t>
            </a:r>
          </a:p>
          <a:p>
            <a:r>
              <a:rPr lang="fi-FI" dirty="0" err="1" smtClean="0"/>
              <a:t>Ryhmäyttämisessä</a:t>
            </a:r>
            <a:r>
              <a:rPr lang="fi-FI" dirty="0" smtClean="0"/>
              <a:t> mukana henkilökunnan kanssa</a:t>
            </a:r>
            <a:endParaRPr lang="fi-FI" dirty="0"/>
          </a:p>
          <a:p>
            <a:r>
              <a:rPr lang="fi-FI" dirty="0" smtClean="0"/>
              <a:t>Työsaleissa; työturvallisuus ja laitteet tutuksi</a:t>
            </a:r>
            <a:endParaRPr lang="fi-FI" dirty="0"/>
          </a:p>
          <a:p>
            <a:r>
              <a:rPr lang="fi-FI" dirty="0"/>
              <a:t>”liikuttaja</a:t>
            </a:r>
            <a:r>
              <a:rPr lang="fi-FI" dirty="0" smtClean="0"/>
              <a:t>” välituntien ja taukojen aikana</a:t>
            </a:r>
            <a:endParaRPr lang="fi-FI" dirty="0"/>
          </a:p>
          <a:p>
            <a:r>
              <a:rPr lang="fi-FI" dirty="0" smtClean="0"/>
              <a:t>Markkinointi perusopetukseen + muut tapahtumat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620523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8187"/>
          </a:xfrm>
        </p:spPr>
        <p:txBody>
          <a:bodyPr/>
          <a:lstStyle/>
          <a:p>
            <a:r>
              <a:rPr lang="fi-FI" b="1" dirty="0" smtClean="0"/>
              <a:t>Opiskelijoiden osallisuuden vahvistaminen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24328" y="1825625"/>
            <a:ext cx="872947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 smtClean="0"/>
              <a:t>Ryhmänedustajien palautetilaisuudet koulutuspäällikön kanssa</a:t>
            </a:r>
          </a:p>
          <a:p>
            <a:pPr marL="0" indent="0">
              <a:buNone/>
            </a:pPr>
            <a:endParaRPr lang="fi-FI" dirty="0" smtClean="0"/>
          </a:p>
          <a:p>
            <a:pPr lvl="1"/>
            <a:r>
              <a:rPr lang="fi-FI" dirty="0" smtClean="0"/>
              <a:t>2 opiskelijaa / ryhmä</a:t>
            </a:r>
          </a:p>
          <a:p>
            <a:pPr lvl="2"/>
            <a:r>
              <a:rPr lang="fi-FI" sz="2400" dirty="0" smtClean="0"/>
              <a:t>Ryhmänedustajien tehtävien auki kirjoittaminen</a:t>
            </a:r>
            <a:endParaRPr lang="fi-FI" sz="2400" dirty="0"/>
          </a:p>
          <a:p>
            <a:pPr lvl="1"/>
            <a:r>
              <a:rPr lang="fi-FI" dirty="0" smtClean="0"/>
              <a:t>Tapaamiset 2 krt lukuvuodessa, koulutuspäällikkö kutsuu paikalle</a:t>
            </a:r>
          </a:p>
          <a:p>
            <a:pPr lvl="1"/>
            <a:r>
              <a:rPr lang="fi-FI" dirty="0" smtClean="0"/>
              <a:t>Kutsun perille saaminen</a:t>
            </a:r>
          </a:p>
          <a:p>
            <a:pPr lvl="1"/>
            <a:r>
              <a:rPr lang="fi-FI" dirty="0" smtClean="0"/>
              <a:t>”Esitys-/asialista” etukäteen</a:t>
            </a:r>
          </a:p>
          <a:p>
            <a:pPr lvl="1"/>
            <a:r>
              <a:rPr lang="fi-FI" dirty="0" smtClean="0"/>
              <a:t>Muistio  ja lisäksi palaute –miten asiat etenevät</a:t>
            </a:r>
          </a:p>
          <a:p>
            <a:pPr lvl="1"/>
            <a:r>
              <a:rPr lang="fi-FI" dirty="0" smtClean="0"/>
              <a:t>½ vuoden päästä seuraava tilaisuus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0073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548640"/>
            <a:ext cx="10515600" cy="1169480"/>
          </a:xfrm>
        </p:spPr>
        <p:txBody>
          <a:bodyPr>
            <a:normAutofit fontScale="90000"/>
          </a:bodyPr>
          <a:lstStyle/>
          <a:p>
            <a:r>
              <a:rPr lang="fi-FI" b="1" dirty="0" smtClean="0"/>
              <a:t>Opiskelijoiden ideoita </a:t>
            </a:r>
            <a:r>
              <a:rPr lang="fi-FI" b="1" dirty="0" err="1" smtClean="0"/>
              <a:t>opku</a:t>
            </a:r>
            <a:r>
              <a:rPr lang="fi-FI" b="1" dirty="0" smtClean="0"/>
              <a:t>-koulutukseen			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51176" y="1106424"/>
            <a:ext cx="8802624" cy="5495544"/>
          </a:xfrm>
        </p:spPr>
        <p:txBody>
          <a:bodyPr>
            <a:normAutofit fontScale="85000" lnSpcReduction="20000"/>
          </a:bodyPr>
          <a:lstStyle/>
          <a:p>
            <a:endParaRPr lang="fi-FI" dirty="0"/>
          </a:p>
          <a:p>
            <a:pPr lvl="0"/>
            <a:r>
              <a:rPr lang="fi-FI" dirty="0"/>
              <a:t>K</a:t>
            </a:r>
            <a:r>
              <a:rPr lang="fi-FI" dirty="0" smtClean="0"/>
              <a:t>aikki </a:t>
            </a:r>
            <a:r>
              <a:rPr lang="fi-FI" dirty="0"/>
              <a:t>uudet hallitukset </a:t>
            </a:r>
            <a:r>
              <a:rPr lang="fi-FI" dirty="0" smtClean="0"/>
              <a:t>mukaan</a:t>
            </a:r>
          </a:p>
          <a:p>
            <a:pPr lvl="1"/>
            <a:r>
              <a:rPr lang="fi-FI" sz="2000" dirty="0" smtClean="0"/>
              <a:t>7 yksikköä (hallituksen koko 6-8 henkeä +pj)</a:t>
            </a:r>
          </a:p>
          <a:p>
            <a:pPr marL="457200" lvl="1" indent="0">
              <a:buNone/>
            </a:pPr>
            <a:endParaRPr lang="fi-FI" sz="2000" dirty="0"/>
          </a:p>
          <a:p>
            <a:pPr lvl="0"/>
            <a:r>
              <a:rPr lang="fi-FI" dirty="0"/>
              <a:t>E</a:t>
            </a:r>
            <a:r>
              <a:rPr lang="fi-FI" dirty="0" smtClean="0"/>
              <a:t>rilaiset </a:t>
            </a:r>
            <a:r>
              <a:rPr lang="fi-FI" dirty="0"/>
              <a:t>työryhmät (pohditaan tehtävänkuvia ja kokouskäytänteitä)</a:t>
            </a:r>
            <a:endParaRPr lang="fi-FI" sz="2400" dirty="0"/>
          </a:p>
          <a:p>
            <a:pPr lvl="1"/>
            <a:r>
              <a:rPr lang="fi-FI" dirty="0"/>
              <a:t>pj ja </a:t>
            </a:r>
            <a:r>
              <a:rPr lang="fi-FI" dirty="0" err="1"/>
              <a:t>vpj</a:t>
            </a:r>
            <a:endParaRPr lang="fi-FI" dirty="0"/>
          </a:p>
          <a:p>
            <a:pPr lvl="1"/>
            <a:r>
              <a:rPr lang="fi-FI" dirty="0"/>
              <a:t>sihteeri ja </a:t>
            </a:r>
            <a:r>
              <a:rPr lang="fi-FI" dirty="0" smtClean="0"/>
              <a:t>varasihteerit</a:t>
            </a:r>
          </a:p>
          <a:p>
            <a:pPr lvl="1"/>
            <a:r>
              <a:rPr lang="fi-FI" dirty="0" smtClean="0"/>
              <a:t>tiedottaja </a:t>
            </a:r>
            <a:r>
              <a:rPr lang="fi-FI" dirty="0"/>
              <a:t>ja </a:t>
            </a:r>
            <a:r>
              <a:rPr lang="fi-FI" dirty="0" err="1" smtClean="0"/>
              <a:t>somevastaava</a:t>
            </a:r>
            <a:endParaRPr lang="fi-FI" dirty="0" smtClean="0"/>
          </a:p>
          <a:p>
            <a:pPr lvl="1"/>
            <a:r>
              <a:rPr lang="fi-FI" dirty="0" smtClean="0"/>
              <a:t>tutorvastaava</a:t>
            </a:r>
            <a:endParaRPr lang="fi-FI" dirty="0"/>
          </a:p>
          <a:p>
            <a:pPr lvl="1"/>
            <a:r>
              <a:rPr lang="fi-FI" dirty="0"/>
              <a:t>tapahtumien </a:t>
            </a:r>
            <a:r>
              <a:rPr lang="fi-FI" dirty="0" smtClean="0"/>
              <a:t>ideointia</a:t>
            </a:r>
          </a:p>
          <a:p>
            <a:pPr lvl="1"/>
            <a:endParaRPr lang="fi-FI" dirty="0" smtClean="0"/>
          </a:p>
          <a:p>
            <a:r>
              <a:rPr lang="fi-FI" dirty="0"/>
              <a:t>Yhteistyön lisääminen</a:t>
            </a:r>
          </a:p>
          <a:p>
            <a:pPr lvl="2"/>
            <a:r>
              <a:rPr lang="fi-FI" sz="2400" dirty="0"/>
              <a:t>Ideointia  koulutalojen yhteisiin </a:t>
            </a:r>
            <a:r>
              <a:rPr lang="fi-FI" sz="2400" dirty="0" smtClean="0"/>
              <a:t>tapahtumiin</a:t>
            </a:r>
          </a:p>
          <a:p>
            <a:pPr lvl="2"/>
            <a:r>
              <a:rPr lang="fi-FI" sz="2400" dirty="0" smtClean="0"/>
              <a:t>Paritanssitreenit koulutuksen lopuksi (päätoiminen tanssiopettaja)</a:t>
            </a:r>
          </a:p>
          <a:p>
            <a:pPr lvl="2"/>
            <a:endParaRPr lang="fi-FI" sz="2400" dirty="0"/>
          </a:p>
          <a:p>
            <a:r>
              <a:rPr lang="fi-FI" dirty="0" smtClean="0"/>
              <a:t>Kouluttajat </a:t>
            </a:r>
            <a:r>
              <a:rPr lang="fi-FI" dirty="0"/>
              <a:t>talon sisältä</a:t>
            </a:r>
          </a:p>
          <a:p>
            <a:pPr lvl="2"/>
            <a:r>
              <a:rPr lang="fi-FI" sz="2400" dirty="0"/>
              <a:t>TAIKAN hallituksesta </a:t>
            </a:r>
            <a:r>
              <a:rPr lang="fi-FI" sz="2400" dirty="0" smtClean="0"/>
              <a:t>opiskelijat </a:t>
            </a:r>
            <a:r>
              <a:rPr lang="fi-FI" sz="2400" dirty="0"/>
              <a:t>mukana </a:t>
            </a:r>
            <a:r>
              <a:rPr lang="fi-FI" sz="2400" dirty="0" smtClean="0"/>
              <a:t>kouluttamassa </a:t>
            </a:r>
            <a:endParaRPr lang="fi-FI" sz="2400" dirty="0"/>
          </a:p>
          <a:p>
            <a:pPr lvl="2"/>
            <a:r>
              <a:rPr lang="fi-FI" sz="2400" dirty="0"/>
              <a:t>Kuraattorit, opettaja ja </a:t>
            </a:r>
            <a:r>
              <a:rPr lang="fi-FI" sz="2400" dirty="0" smtClean="0"/>
              <a:t>opiskelijatoiminnan koordinaattori</a:t>
            </a: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4384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45349"/>
          </a:xfrm>
        </p:spPr>
        <p:txBody>
          <a:bodyPr>
            <a:normAutofit/>
          </a:bodyPr>
          <a:lstStyle/>
          <a:p>
            <a:r>
              <a:rPr lang="fi-FI" sz="2800" dirty="0" smtClean="0"/>
              <a:t>Kiitos mielenkiinnosta!</a:t>
            </a:r>
            <a:endParaRPr lang="fi-FI" sz="28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59221" y="2454876"/>
            <a:ext cx="10166165" cy="3177193"/>
          </a:xfrm>
        </p:spPr>
        <p:txBody>
          <a:bodyPr>
            <a:normAutofit/>
          </a:bodyPr>
          <a:lstStyle/>
          <a:p>
            <a:r>
              <a:rPr lang="fi-FI" sz="1400" dirty="0"/>
              <a:t>Satu Hovi</a:t>
            </a:r>
          </a:p>
          <a:p>
            <a:r>
              <a:rPr lang="fi-FI" sz="1400" dirty="0"/>
              <a:t>Opiskelijatoiminnan </a:t>
            </a:r>
            <a:r>
              <a:rPr lang="fi-FI" sz="1400" dirty="0" smtClean="0"/>
              <a:t>koordinaattori</a:t>
            </a:r>
          </a:p>
          <a:p>
            <a:r>
              <a:rPr lang="fi-FI" sz="1400" dirty="0" smtClean="0"/>
              <a:t>Puh. 044 </a:t>
            </a:r>
            <a:r>
              <a:rPr lang="fi-FI" sz="1400" dirty="0"/>
              <a:t>907 </a:t>
            </a:r>
            <a:r>
              <a:rPr lang="fi-FI" sz="1400" dirty="0" smtClean="0"/>
              <a:t>3066</a:t>
            </a:r>
          </a:p>
          <a:p>
            <a:r>
              <a:rPr lang="fi-FI" sz="1400" dirty="0"/>
              <a:t>s</a:t>
            </a:r>
            <a:r>
              <a:rPr lang="fi-FI" sz="1400" dirty="0" smtClean="0"/>
              <a:t>atu.hovi@turku.fi</a:t>
            </a:r>
            <a:endParaRPr lang="fi-FI" sz="1400" dirty="0"/>
          </a:p>
          <a:p>
            <a:r>
              <a:rPr lang="fi-FI" sz="1400" dirty="0" smtClean="0"/>
              <a:t>4.9. pidetyn </a:t>
            </a:r>
            <a:r>
              <a:rPr lang="fi-FI" sz="1400" dirty="0" err="1" smtClean="0"/>
              <a:t>webinaarin</a:t>
            </a:r>
            <a:r>
              <a:rPr lang="fi-FI" sz="1400" dirty="0" smtClean="0"/>
              <a:t> tallenne on osoitteessa </a:t>
            </a:r>
            <a:r>
              <a:rPr lang="fi-FI" sz="1400" u="sng" dirty="0">
                <a:hlinkClick r:id="rId2"/>
              </a:rPr>
              <a:t>http://opetus.adobeconnect.com/pyoj6i9huyr2/</a:t>
            </a:r>
            <a:endParaRPr lang="fi-FI" sz="1400" dirty="0"/>
          </a:p>
          <a:p>
            <a:endParaRPr lang="fi-FI" sz="14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0293" y="5241494"/>
            <a:ext cx="1355190" cy="1305611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4618" y="4407408"/>
            <a:ext cx="1661022" cy="852957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52" y="4824703"/>
            <a:ext cx="1755252" cy="157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55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9315"/>
          </a:xfrm>
        </p:spPr>
        <p:txBody>
          <a:bodyPr/>
          <a:lstStyle/>
          <a:p>
            <a:r>
              <a:rPr lang="fi-FI" dirty="0" err="1"/>
              <a:t>O</a:t>
            </a:r>
            <a:r>
              <a:rPr lang="fi-FI" dirty="0" err="1" smtClean="0"/>
              <a:t>pinnollistaminen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81328"/>
            <a:ext cx="10515600" cy="46682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sz="3200" dirty="0" smtClean="0"/>
              <a:t>Yhteiskunta ja työelämäosaaminen</a:t>
            </a:r>
          </a:p>
          <a:p>
            <a:pPr marL="0" indent="0">
              <a:buNone/>
            </a:pPr>
            <a:r>
              <a:rPr lang="fi-FI" b="1" dirty="0" smtClean="0"/>
              <a:t>	Yhteiskunnassa ja kansalaisena toimiminen, valinnaiset osaamistavoitteet</a:t>
            </a:r>
          </a:p>
          <a:p>
            <a:pPr lvl="2"/>
            <a:r>
              <a:rPr lang="fi-FI" sz="2400" dirty="0" smtClean="0"/>
              <a:t>Opiskelijakunnan hallituksessa toimiminen 1 – 5 </a:t>
            </a:r>
            <a:r>
              <a:rPr lang="fi-FI" sz="2400" dirty="0" err="1" smtClean="0"/>
              <a:t>osp</a:t>
            </a:r>
            <a:endParaRPr lang="fi-FI" sz="2400" dirty="0" smtClean="0"/>
          </a:p>
          <a:p>
            <a:pPr lvl="2"/>
            <a:r>
              <a:rPr lang="fi-FI" sz="2400" dirty="0" smtClean="0"/>
              <a:t>Opiskelijayhdistystoiminta 1 – 5 </a:t>
            </a:r>
            <a:r>
              <a:rPr lang="fi-FI" sz="2400" dirty="0" err="1" smtClean="0"/>
              <a:t>osp</a:t>
            </a:r>
            <a:endParaRPr lang="fi-FI" sz="2400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 smtClean="0"/>
              <a:t>	Työkyvyn ja hyvinvoinnin ylläpitäminen, valinnaiset osaamistavoitteet</a:t>
            </a:r>
          </a:p>
          <a:p>
            <a:pPr lvl="2"/>
            <a:r>
              <a:rPr lang="fi-FI" sz="2400" dirty="0" smtClean="0"/>
              <a:t>Tutorina toimiminen 1-3 </a:t>
            </a:r>
            <a:r>
              <a:rPr lang="fi-FI" sz="2400" dirty="0" err="1" smtClean="0"/>
              <a:t>osp</a:t>
            </a:r>
            <a:endParaRPr lang="fi-FI" sz="2400" dirty="0" smtClean="0"/>
          </a:p>
          <a:p>
            <a:pPr marL="0" indent="0">
              <a:buNone/>
            </a:pPr>
            <a:endParaRPr lang="fi-FI" sz="3300" dirty="0" smtClean="0"/>
          </a:p>
          <a:p>
            <a:pPr marL="0" indent="0">
              <a:buNone/>
            </a:pPr>
            <a:r>
              <a:rPr lang="fi-FI" sz="3300" dirty="0" smtClean="0"/>
              <a:t>Viestintä </a:t>
            </a:r>
            <a:r>
              <a:rPr lang="fi-FI" sz="3300" dirty="0"/>
              <a:t>ja </a:t>
            </a:r>
            <a:r>
              <a:rPr lang="fi-FI" sz="3300" dirty="0" smtClean="0"/>
              <a:t>vuorovaikutusosaaminen ( </a:t>
            </a:r>
            <a:r>
              <a:rPr lang="fi-FI" sz="3300" dirty="0" err="1" smtClean="0"/>
              <a:t>opinnollistamistyö</a:t>
            </a:r>
            <a:r>
              <a:rPr lang="fi-FI" sz="3300" dirty="0" smtClean="0"/>
              <a:t> on kesken)</a:t>
            </a:r>
          </a:p>
          <a:p>
            <a:pPr marL="0" indent="0">
              <a:buNone/>
            </a:pPr>
            <a:r>
              <a:rPr lang="fi-FI" b="1" dirty="0" smtClean="0"/>
              <a:t>	Viestintä ja vuorovaikutus äidinkielellä, suomi; valinnaiset 	</a:t>
            </a:r>
            <a:r>
              <a:rPr lang="fi-FI" b="1" dirty="0" err="1" smtClean="0"/>
              <a:t>osaamistavoiteet</a:t>
            </a:r>
            <a:endParaRPr lang="fi-FI" b="1" dirty="0" smtClean="0"/>
          </a:p>
          <a:p>
            <a:pPr lvl="2"/>
            <a:r>
              <a:rPr lang="fi-FI" sz="2400" dirty="0" smtClean="0"/>
              <a:t>Tutorkoulutus 2 </a:t>
            </a:r>
            <a:r>
              <a:rPr lang="fi-FI" sz="2400" dirty="0" err="1" smtClean="0"/>
              <a:t>osp</a:t>
            </a:r>
            <a:endParaRPr lang="fi-FI" sz="2400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5392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051560" y="310897"/>
            <a:ext cx="10515600" cy="877823"/>
          </a:xfrm>
        </p:spPr>
        <p:txBody>
          <a:bodyPr>
            <a:normAutofit fontScale="90000"/>
          </a:bodyPr>
          <a:lstStyle/>
          <a:p>
            <a:r>
              <a:rPr lang="fi-FI" sz="3100" b="1" dirty="0" smtClean="0"/>
              <a:t/>
            </a:r>
            <a:br>
              <a:rPr lang="fi-FI" sz="3100" b="1" dirty="0" smtClean="0"/>
            </a:br>
            <a:r>
              <a:rPr lang="fi-FI" sz="3100" b="1" dirty="0" smtClean="0"/>
              <a:t>Opiskelijakunta- </a:t>
            </a:r>
            <a:r>
              <a:rPr lang="fi-FI" sz="3100" b="1" dirty="0"/>
              <a:t>ja tutortoiminnan </a:t>
            </a:r>
            <a:r>
              <a:rPr lang="fi-FI" sz="3100" b="1" dirty="0" err="1"/>
              <a:t>opinnollistaminen</a:t>
            </a:r>
            <a:r>
              <a:rPr lang="fi-FI" b="1" dirty="0"/>
              <a:t/>
            </a:r>
            <a:br>
              <a:rPr lang="fi-FI" b="1" dirty="0"/>
            </a:b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051560" y="1435608"/>
            <a:ext cx="10302240" cy="5175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700" b="1" dirty="0" smtClean="0"/>
              <a:t>Yhteiskunta- </a:t>
            </a:r>
            <a:r>
              <a:rPr lang="fi-FI" sz="1700" b="1" dirty="0"/>
              <a:t>ja työelämäosaaminen</a:t>
            </a:r>
            <a:endParaRPr lang="fi-FI" sz="1700" dirty="0"/>
          </a:p>
          <a:p>
            <a:pPr marL="0" indent="0">
              <a:buNone/>
            </a:pPr>
            <a:r>
              <a:rPr lang="fi-FI" sz="1700" b="1" dirty="0"/>
              <a:t>Yhteiskunnassa ja kansalaisena toimiminen, valinnaiset osaamistavoitteet</a:t>
            </a:r>
            <a:endParaRPr lang="fi-FI" sz="1700" dirty="0"/>
          </a:p>
          <a:p>
            <a:pPr marL="0" indent="0">
              <a:buNone/>
            </a:pPr>
            <a:r>
              <a:rPr lang="fi-FI" sz="1700" b="1" dirty="0"/>
              <a:t> </a:t>
            </a:r>
            <a:endParaRPr lang="fi-FI" sz="1700" dirty="0"/>
          </a:p>
          <a:p>
            <a:pPr marL="0" indent="0">
              <a:buNone/>
            </a:pPr>
            <a:r>
              <a:rPr lang="fi-FI" sz="1700" b="1" dirty="0"/>
              <a:t>Opiskelijakunnan hallituksessa toimiminen 1–5 </a:t>
            </a:r>
            <a:r>
              <a:rPr lang="fi-FI" sz="1700" b="1" dirty="0" err="1"/>
              <a:t>osp</a:t>
            </a:r>
            <a:endParaRPr lang="fi-FI" sz="1700" b="1" dirty="0"/>
          </a:p>
          <a:p>
            <a:pPr marL="0" indent="0">
              <a:buNone/>
            </a:pPr>
            <a:endParaRPr lang="fi-FI" sz="1700" b="1" dirty="0" smtClean="0"/>
          </a:p>
          <a:p>
            <a:pPr marL="0" indent="0">
              <a:buNone/>
            </a:pPr>
            <a:r>
              <a:rPr lang="fi-FI" sz="1700" b="1" dirty="0" smtClean="0"/>
              <a:t>Osaamistavoitteet</a:t>
            </a:r>
            <a:endParaRPr lang="fi-FI" sz="1700" dirty="0"/>
          </a:p>
          <a:p>
            <a:pPr marL="0" indent="0">
              <a:buNone/>
            </a:pPr>
            <a:r>
              <a:rPr lang="fi-FI" sz="1700" dirty="0"/>
              <a:t>Opiskelija</a:t>
            </a:r>
          </a:p>
          <a:p>
            <a:pPr lvl="0"/>
            <a:r>
              <a:rPr lang="fi-FI" sz="1700" dirty="0"/>
              <a:t>hakee tietoa yhteiskunnallisista vaikuttamismahdollisuuksista ja seuraa yhteiskunnallista päätöksentekoa</a:t>
            </a:r>
          </a:p>
          <a:p>
            <a:pPr lvl="0"/>
            <a:r>
              <a:rPr lang="fi-FI" sz="1700" dirty="0"/>
              <a:t>osallistuu yhteiskunnalliseen vaikuttamiseen tähtäävään toimintaan</a:t>
            </a:r>
          </a:p>
          <a:p>
            <a:pPr lvl="0"/>
            <a:r>
              <a:rPr lang="fi-FI" sz="1700" dirty="0"/>
              <a:t>noudattaa tasa-arvon ja yhdenvertaisuuden periaatteita</a:t>
            </a:r>
          </a:p>
          <a:p>
            <a:pPr lvl="0"/>
            <a:r>
              <a:rPr lang="fi-FI" sz="1700" dirty="0"/>
              <a:t>tuntee erilaisia yhteiskunnallisen vaikuttamisen tapoja ja toimii aktiivisena kansalaisena</a:t>
            </a:r>
          </a:p>
          <a:p>
            <a:pPr lvl="0"/>
            <a:r>
              <a:rPr lang="fi-FI" sz="1700" dirty="0"/>
              <a:t>osallistuu erilaisten tapahtumien suunnitteluun ja toteutukseen</a:t>
            </a:r>
          </a:p>
          <a:p>
            <a:pPr lvl="0"/>
            <a:r>
              <a:rPr lang="fi-FI" sz="1700" dirty="0"/>
              <a:t>toimii hyvän kokouskäytännön mukaisesti</a:t>
            </a:r>
          </a:p>
          <a:p>
            <a:pPr lvl="0"/>
            <a:r>
              <a:rPr lang="fi-FI" sz="1700" dirty="0"/>
              <a:t>osallistuu työryhmän jäsenenä työskentelyyn</a:t>
            </a:r>
          </a:p>
        </p:txBody>
      </p:sp>
    </p:spTree>
    <p:extLst>
      <p:ext uri="{BB962C8B-B14F-4D97-AF65-F5344CB8AC3E}">
        <p14:creationId xmlns:p14="http://schemas.microsoft.com/office/powerpoint/2010/main" val="24242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6112" y="466344"/>
            <a:ext cx="10457688" cy="61447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700" b="1" dirty="0"/>
              <a:t>Sisältö</a:t>
            </a:r>
            <a:endParaRPr lang="fi-FI" sz="1700" dirty="0"/>
          </a:p>
          <a:p>
            <a:pPr lvl="1"/>
            <a:r>
              <a:rPr lang="fi-FI" sz="1700" dirty="0" smtClean="0"/>
              <a:t>kokouskäytännön </a:t>
            </a:r>
            <a:r>
              <a:rPr lang="fi-FI" sz="1700" dirty="0"/>
              <a:t>tuntemus</a:t>
            </a:r>
          </a:p>
          <a:p>
            <a:pPr lvl="1"/>
            <a:r>
              <a:rPr lang="fi-FI" sz="1700" dirty="0"/>
              <a:t>hallituksen kokouksiin valmistautuminen ja osallistuminen</a:t>
            </a:r>
          </a:p>
          <a:p>
            <a:pPr lvl="1"/>
            <a:r>
              <a:rPr lang="fi-FI" sz="1700" dirty="0"/>
              <a:t>opiskelijakuntatoiminnan suunnittelu, valmistelu ja toteutus</a:t>
            </a:r>
          </a:p>
          <a:p>
            <a:pPr lvl="1"/>
            <a:r>
              <a:rPr lang="fi-FI" sz="1700" dirty="0"/>
              <a:t>koulutalon tapahtumien suunnittelu, valmistelu ja toteutus</a:t>
            </a:r>
          </a:p>
          <a:p>
            <a:pPr lvl="1"/>
            <a:r>
              <a:rPr lang="fi-FI" sz="1700" dirty="0"/>
              <a:t>hankehakemuksen toteuttaminen</a:t>
            </a:r>
          </a:p>
          <a:p>
            <a:pPr lvl="1"/>
            <a:r>
              <a:rPr lang="fi-FI" sz="1700" dirty="0"/>
              <a:t>yhteistyö muiden koulutalojen opiskelijakuntien kanssa</a:t>
            </a:r>
          </a:p>
          <a:p>
            <a:pPr lvl="1"/>
            <a:r>
              <a:rPr lang="fi-FI" sz="1700" dirty="0"/>
              <a:t>erilaisiin työryhmiin osallistuminen</a:t>
            </a:r>
          </a:p>
          <a:p>
            <a:pPr lvl="1"/>
            <a:r>
              <a:rPr lang="fi-FI" sz="1700" dirty="0"/>
              <a:t>yhteydenpito opiskelijoiden ja opiskelijakunnan hallituksen välillä</a:t>
            </a:r>
          </a:p>
          <a:p>
            <a:pPr lvl="1"/>
            <a:r>
              <a:rPr lang="fi-FI" sz="1700" dirty="0"/>
              <a:t>yhteydenpito koulutalon johdon </a:t>
            </a:r>
            <a:r>
              <a:rPr lang="fi-FI" sz="1700" dirty="0" smtClean="0"/>
              <a:t>kanssa</a:t>
            </a:r>
            <a:endParaRPr lang="fi-FI" sz="1700" dirty="0"/>
          </a:p>
          <a:p>
            <a:pPr marL="0" indent="0">
              <a:buNone/>
            </a:pPr>
            <a:endParaRPr lang="fi-FI" sz="1700" b="1" dirty="0" smtClean="0"/>
          </a:p>
          <a:p>
            <a:pPr marL="0" indent="0">
              <a:buNone/>
            </a:pPr>
            <a:r>
              <a:rPr lang="fi-FI" sz="1700" b="1" dirty="0" smtClean="0"/>
              <a:t>Osaamisen </a:t>
            </a:r>
            <a:r>
              <a:rPr lang="fi-FI" sz="1700" b="1" dirty="0"/>
              <a:t>hankkiminen</a:t>
            </a:r>
            <a:endParaRPr lang="fi-FI" sz="1700" dirty="0"/>
          </a:p>
          <a:p>
            <a:pPr lvl="1"/>
            <a:r>
              <a:rPr lang="fi-FI" sz="1700" dirty="0" smtClean="0"/>
              <a:t>Opinto </a:t>
            </a:r>
            <a:r>
              <a:rPr lang="fi-FI" sz="1700" dirty="0"/>
              <a:t>suoritetaan osallistumalla aktiivisesti opiskelijakunnan hallituksen toimintaan; lisäksi opintoon voi kuulua lähiopetusta, etäopetusta, verkko-opetusta tai työpaikalla </a:t>
            </a:r>
            <a:r>
              <a:rPr lang="fi-FI" sz="1700" dirty="0" smtClean="0"/>
              <a:t>tapahtuvaa oppimista</a:t>
            </a:r>
            <a:r>
              <a:rPr lang="fi-FI" sz="1700" dirty="0"/>
              <a:t> </a:t>
            </a:r>
          </a:p>
          <a:p>
            <a:pPr marL="457200" lvl="1" indent="0">
              <a:buNone/>
            </a:pPr>
            <a:endParaRPr lang="fi-FI" sz="1700" b="1" dirty="0" smtClean="0"/>
          </a:p>
          <a:p>
            <a:pPr marL="0" indent="0">
              <a:buNone/>
            </a:pPr>
            <a:r>
              <a:rPr lang="fi-FI" sz="1700" b="1" dirty="0" smtClean="0"/>
              <a:t>Palaute </a:t>
            </a:r>
            <a:r>
              <a:rPr lang="fi-FI" sz="1700" b="1" dirty="0"/>
              <a:t>oppimisen kehittymisestä</a:t>
            </a:r>
            <a:endParaRPr lang="fi-FI" sz="1700" dirty="0"/>
          </a:p>
          <a:p>
            <a:pPr lvl="1"/>
            <a:r>
              <a:rPr lang="fi-FI" sz="1700" dirty="0" smtClean="0"/>
              <a:t>Opiskelija </a:t>
            </a:r>
            <a:r>
              <a:rPr lang="fi-FI" sz="1700" dirty="0"/>
              <a:t>saa sanallista ja/tai kirjallista palautetta osaamisen kehittymisestä. Opiskelija saa kirjallisen todistuksen opiskelijakuntatoiminnasta.</a:t>
            </a:r>
          </a:p>
          <a:p>
            <a:endParaRPr lang="fi-FI" sz="1700" dirty="0"/>
          </a:p>
        </p:txBody>
      </p:sp>
    </p:spTree>
    <p:extLst>
      <p:ext uri="{BB962C8B-B14F-4D97-AF65-F5344CB8AC3E}">
        <p14:creationId xmlns:p14="http://schemas.microsoft.com/office/powerpoint/2010/main" val="2078570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05256" y="484632"/>
            <a:ext cx="10405872" cy="60533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sz="2400" b="1" dirty="0"/>
              <a:t>Osaamisen arviointi</a:t>
            </a:r>
            <a:endParaRPr lang="fi-FI" sz="2400" dirty="0"/>
          </a:p>
          <a:p>
            <a:pPr marL="0" indent="0">
              <a:buNone/>
            </a:pPr>
            <a:r>
              <a:rPr lang="fi-FI" sz="2400" dirty="0"/>
              <a:t>Opiskelija</a:t>
            </a:r>
          </a:p>
          <a:p>
            <a:pPr marL="0" indent="0">
              <a:buNone/>
            </a:pPr>
            <a:r>
              <a:rPr lang="fi-FI" sz="2400" b="1" dirty="0"/>
              <a:t>T1</a:t>
            </a:r>
          </a:p>
          <a:p>
            <a:pPr lvl="1"/>
            <a:r>
              <a:rPr lang="fi-FI" dirty="0"/>
              <a:t>osallistuu opiskelijakunnan kokouksiin ja toimii niissä kokouskäytännön mukaisesti, mutta tarvitsee ajoittain ohjausta</a:t>
            </a:r>
          </a:p>
          <a:p>
            <a:pPr lvl="1"/>
            <a:r>
              <a:rPr lang="fi-FI" dirty="0"/>
              <a:t>osallistuu opiskelijakunnan järjestämien tapahtumien suunnitteluun, valmisteluun ja toteuttamiseen, mutta tarvitsee ajoittain ohjausta</a:t>
            </a:r>
          </a:p>
          <a:p>
            <a:pPr lvl="1"/>
            <a:r>
              <a:rPr lang="fi-FI" dirty="0"/>
              <a:t>tuo asiallisesti perustellen esiin omia ja muiden opiskelijoiden mielipiteitä opintoihin ja opiskeluun liittyvistä asioista</a:t>
            </a:r>
          </a:p>
          <a:p>
            <a:pPr lvl="1"/>
            <a:r>
              <a:rPr lang="fi-FI" dirty="0"/>
              <a:t>osallistuu hankkeiden suunnitteluun ja toteuttamiseen</a:t>
            </a:r>
          </a:p>
          <a:p>
            <a:pPr marL="0" indent="0">
              <a:buNone/>
            </a:pPr>
            <a:r>
              <a:rPr lang="fi-FI" sz="2400" b="1" dirty="0"/>
              <a:t>H3</a:t>
            </a:r>
          </a:p>
          <a:p>
            <a:pPr lvl="1"/>
            <a:r>
              <a:rPr lang="fi-FI" dirty="0"/>
              <a:t>noudattaa hyvää kokouskäytäntöä, vie ryhmän työskentelyä eteenpäin ja arvostaa muiden näkökantoja</a:t>
            </a:r>
          </a:p>
          <a:p>
            <a:pPr lvl="1"/>
            <a:r>
              <a:rPr lang="fi-FI" dirty="0"/>
              <a:t>osallistuu opiskelijakunnan järjestämien tapahtumien suunnitteluun, valmisteluun ja toteuttamiseen tuoden työskentelyyn omia ideoitaan</a:t>
            </a:r>
          </a:p>
          <a:p>
            <a:pPr lvl="1"/>
            <a:r>
              <a:rPr lang="fi-FI" dirty="0"/>
              <a:t>välittää opiskelijoiden ajatuksia ja mielipiteitä koulun työryhmissä</a:t>
            </a:r>
          </a:p>
          <a:p>
            <a:pPr lvl="1"/>
            <a:r>
              <a:rPr lang="fi-FI" dirty="0"/>
              <a:t>osallistuu aktiivisesti omia näkökantojaan esiin tuoden hankkeiden suunnitteluun ja toteuttamiseen</a:t>
            </a:r>
          </a:p>
          <a:p>
            <a:pPr marL="0" indent="0">
              <a:buNone/>
            </a:pPr>
            <a:r>
              <a:rPr lang="fi-FI" sz="2400" b="1" dirty="0"/>
              <a:t>K5</a:t>
            </a:r>
          </a:p>
          <a:p>
            <a:pPr lvl="1"/>
            <a:r>
              <a:rPr lang="fi-FI" dirty="0" smtClean="0"/>
              <a:t>hallitsee </a:t>
            </a:r>
            <a:r>
              <a:rPr lang="fi-FI" dirty="0"/>
              <a:t>joustavasti kokous- ja neuvottelukäytännöt, tunnistaa oman toimintansa vaikutukset ryhmän toimintaan ja kannustaa muita jäseniä</a:t>
            </a:r>
          </a:p>
          <a:p>
            <a:pPr lvl="1"/>
            <a:r>
              <a:rPr lang="fi-FI" dirty="0"/>
              <a:t>ideoi ja toteuttaa itseohjautuvasti opiskelijakunnan järjestämiä tapahtumia, ottaa vastuuta ja ohjaa muita ryhmän jäseniä heidän vahvuutensa huomioiden</a:t>
            </a:r>
          </a:p>
          <a:p>
            <a:pPr lvl="1"/>
            <a:r>
              <a:rPr lang="fi-FI" dirty="0"/>
              <a:t>osallistuu aktiivisesti kouluyhteisönsä kehittämiseen toimimalla työryhmissä ja yhteistyössä oppilaitoksensa johdon sekä muiden toimijoiden kanssa</a:t>
            </a:r>
          </a:p>
          <a:p>
            <a:pPr lvl="1"/>
            <a:r>
              <a:rPr lang="fi-FI" dirty="0"/>
              <a:t>toimii vastuuhenkilönä hankkeiden suunnittelussa ja toteuttamisessa, esittelee hankkeita ja muuta opiskelijakunnan toimintaa erilaisissa markkinointitilaisuuksissa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6520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60120" y="822960"/>
            <a:ext cx="10268712" cy="53265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700" b="1" dirty="0"/>
              <a:t>Yhteiskunta- ja työelämäosaaminen</a:t>
            </a:r>
            <a:endParaRPr lang="fi-FI" sz="1700" dirty="0"/>
          </a:p>
          <a:p>
            <a:pPr marL="0" indent="0">
              <a:buNone/>
            </a:pPr>
            <a:r>
              <a:rPr lang="fi-FI" sz="1700" b="1" dirty="0"/>
              <a:t> </a:t>
            </a:r>
            <a:r>
              <a:rPr lang="fi-FI" sz="1700" b="1" dirty="0" smtClean="0"/>
              <a:t>Työkyvyn </a:t>
            </a:r>
            <a:r>
              <a:rPr lang="fi-FI" sz="1700" b="1" dirty="0"/>
              <a:t>ja hyvinvoinnin ylläpitäminen, valinnaiset osaamistavoitteet</a:t>
            </a:r>
            <a:endParaRPr lang="fi-FI" sz="1700" dirty="0"/>
          </a:p>
          <a:p>
            <a:pPr marL="0" indent="0">
              <a:buNone/>
            </a:pPr>
            <a:r>
              <a:rPr lang="fi-FI" sz="1700" b="1" dirty="0"/>
              <a:t> </a:t>
            </a:r>
            <a:endParaRPr lang="fi-FI" sz="1700" dirty="0"/>
          </a:p>
          <a:p>
            <a:pPr marL="0" indent="0">
              <a:buNone/>
            </a:pPr>
            <a:r>
              <a:rPr lang="fi-FI" sz="1700" b="1" dirty="0"/>
              <a:t>Tutorina toimiminen 1–3 </a:t>
            </a:r>
            <a:r>
              <a:rPr lang="fi-FI" sz="1700" b="1" dirty="0" err="1"/>
              <a:t>osp</a:t>
            </a:r>
            <a:r>
              <a:rPr lang="fi-FI" sz="1700" b="1" dirty="0"/>
              <a:t> </a:t>
            </a:r>
          </a:p>
          <a:p>
            <a:pPr marL="0" indent="0">
              <a:buNone/>
            </a:pPr>
            <a:endParaRPr lang="fi-FI" sz="1700" b="1" dirty="0" smtClean="0"/>
          </a:p>
          <a:p>
            <a:pPr marL="0" indent="0">
              <a:buNone/>
            </a:pPr>
            <a:r>
              <a:rPr lang="fi-FI" sz="1700" b="1" dirty="0" smtClean="0"/>
              <a:t>Osaamistavoitteet</a:t>
            </a:r>
            <a:endParaRPr lang="fi-FI" sz="1700" dirty="0"/>
          </a:p>
          <a:p>
            <a:pPr marL="0" indent="0">
              <a:buNone/>
            </a:pPr>
            <a:r>
              <a:rPr lang="fi-FI" sz="1700" dirty="0"/>
              <a:t>Opiskelija</a:t>
            </a:r>
          </a:p>
          <a:p>
            <a:pPr lvl="1"/>
            <a:r>
              <a:rPr lang="fi-FI" sz="1700" dirty="0"/>
              <a:t>edistää oppilaitosyhteisön ja opiskelijoiden hyvinvointia ja osallisuutta</a:t>
            </a:r>
          </a:p>
          <a:p>
            <a:pPr lvl="1"/>
            <a:r>
              <a:rPr lang="fi-FI" sz="1700" dirty="0"/>
              <a:t>toimii kohteliaasti ja joustavasti vuorovaikutustilanteissa erilaisissa ympäristöissä</a:t>
            </a:r>
          </a:p>
          <a:p>
            <a:pPr lvl="1"/>
            <a:r>
              <a:rPr lang="fi-FI" sz="1700" dirty="0"/>
              <a:t>toimii huolellisesti ja ehkäisee tapaturmien syntymistä</a:t>
            </a:r>
          </a:p>
          <a:p>
            <a:pPr lvl="1"/>
            <a:r>
              <a:rPr lang="fi-FI" sz="1700" dirty="0"/>
              <a:t>toimii aktiivisesti opiskelijaryhmän jäsenenä hyvinvointia edistävästi sekä suunnittelee ja osallistuu opiskelijoiden järjestämiin liikunta- ja muihin tapahtumiin sekä tilaisuuksiin</a:t>
            </a:r>
          </a:p>
          <a:p>
            <a:pPr lvl="1"/>
            <a:r>
              <a:rPr lang="fi-FI" sz="1700" dirty="0"/>
              <a:t>ylläpitää ja edistää työkykyään ja hyvinvointiaan liikunnan avulla</a:t>
            </a:r>
          </a:p>
          <a:p>
            <a:pPr marL="0" indent="0">
              <a:buNone/>
            </a:pPr>
            <a:r>
              <a:rPr lang="fi-FI" sz="1700" i="1" dirty="0"/>
              <a:t> </a:t>
            </a:r>
            <a:endParaRPr lang="fi-FI" sz="1700" dirty="0"/>
          </a:p>
          <a:p>
            <a:pPr marL="0" indent="0">
              <a:buNone/>
            </a:pPr>
            <a:r>
              <a:rPr lang="fi-FI" b="1" dirty="0"/>
              <a:t> 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07211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850392"/>
            <a:ext cx="10344912" cy="53265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1800" b="1" dirty="0"/>
              <a:t>Sisältö</a:t>
            </a:r>
            <a:endParaRPr lang="fi-FI" sz="1800" dirty="0"/>
          </a:p>
          <a:p>
            <a:pPr lvl="1"/>
            <a:r>
              <a:rPr lang="fi-FI" sz="1800" dirty="0" err="1"/>
              <a:t>ryhmäyttämisen</a:t>
            </a:r>
            <a:r>
              <a:rPr lang="fi-FI" sz="1800" dirty="0"/>
              <a:t> suunnittelu, valmistelu ja toteutus</a:t>
            </a:r>
          </a:p>
          <a:p>
            <a:pPr lvl="1"/>
            <a:r>
              <a:rPr lang="fi-FI" sz="1800" dirty="0"/>
              <a:t>koulutalon avoimet ovat, oman alan markkinointitapahtumat</a:t>
            </a:r>
          </a:p>
          <a:p>
            <a:pPr lvl="1"/>
            <a:r>
              <a:rPr lang="fi-FI" sz="1800" dirty="0"/>
              <a:t>koulutalon tapahtumien suunnittelu, valmistelu ja toteutus</a:t>
            </a:r>
          </a:p>
          <a:p>
            <a:pPr lvl="1"/>
            <a:r>
              <a:rPr lang="fi-FI" sz="1800" dirty="0"/>
              <a:t>erilaisiin työryhmiin osallistuminen</a:t>
            </a:r>
          </a:p>
          <a:p>
            <a:pPr lvl="1"/>
            <a:r>
              <a:rPr lang="fi-FI" sz="1800" dirty="0"/>
              <a:t>kannustaa osallistumaan yhteisöllisiin tapahtumiin </a:t>
            </a:r>
          </a:p>
          <a:p>
            <a:pPr lvl="1"/>
            <a:r>
              <a:rPr lang="fi-FI" sz="1800" dirty="0"/>
              <a:t>liikuntatoiminnan suunnittelu, valmistelu ja toteutus</a:t>
            </a:r>
          </a:p>
          <a:p>
            <a:pPr lvl="1"/>
            <a:r>
              <a:rPr lang="fi-FI" sz="1800" dirty="0"/>
              <a:t>erilaiset liikuntatilanteet ja niissä toimiminen reilun pelin </a:t>
            </a:r>
            <a:r>
              <a:rPr lang="fi-FI" sz="1800" dirty="0" smtClean="0"/>
              <a:t>periaatteilla</a:t>
            </a:r>
          </a:p>
          <a:p>
            <a:pPr marL="0" indent="0">
              <a:buNone/>
            </a:pPr>
            <a:endParaRPr lang="fi-FI" sz="1800" b="1" dirty="0" smtClean="0"/>
          </a:p>
          <a:p>
            <a:pPr marL="0" indent="0">
              <a:buNone/>
            </a:pPr>
            <a:r>
              <a:rPr lang="fi-FI" sz="1800" b="1" dirty="0" smtClean="0"/>
              <a:t>Osaamisen </a:t>
            </a:r>
            <a:r>
              <a:rPr lang="fi-FI" sz="1800" b="1" dirty="0"/>
              <a:t>hankkiminen</a:t>
            </a:r>
            <a:endParaRPr lang="fi-FI" sz="1800" dirty="0"/>
          </a:p>
          <a:p>
            <a:pPr lvl="1"/>
            <a:r>
              <a:rPr lang="fi-FI" sz="1800" dirty="0" smtClean="0"/>
              <a:t>opinto </a:t>
            </a:r>
            <a:r>
              <a:rPr lang="fi-FI" sz="1800" dirty="0"/>
              <a:t>suoritetaan osallistumalla tutortoimintaan; suorittamistapoina lähiopetus, verkko-opetus, työpaikalla tapahtuva oppiminen</a:t>
            </a:r>
          </a:p>
          <a:p>
            <a:pPr marL="457200" lvl="1" indent="0">
              <a:buNone/>
            </a:pPr>
            <a:r>
              <a:rPr lang="fi-FI" sz="1800" dirty="0"/>
              <a:t> </a:t>
            </a:r>
          </a:p>
          <a:p>
            <a:pPr marL="0" indent="0">
              <a:buNone/>
            </a:pPr>
            <a:r>
              <a:rPr lang="fi-FI" sz="1800" b="1" dirty="0"/>
              <a:t>Palaute oppimisen kehittymisestä</a:t>
            </a:r>
            <a:endParaRPr lang="fi-FI" sz="1800" dirty="0"/>
          </a:p>
          <a:p>
            <a:pPr lvl="1"/>
            <a:r>
              <a:rPr lang="fi-FI" sz="1800" dirty="0"/>
              <a:t>Opiskelija saa sanallista ja/tai kirjallista palautetta osaamisen kehittymisestä.</a:t>
            </a:r>
          </a:p>
          <a:p>
            <a:pPr lvl="0"/>
            <a:endParaRPr lang="fi-FI" dirty="0"/>
          </a:p>
          <a:p>
            <a:pPr marL="0" indent="0">
              <a:buNone/>
            </a:pPr>
            <a:r>
              <a:rPr lang="fi-FI" b="1" dirty="0"/>
              <a:t> 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4371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566928"/>
            <a:ext cx="10500360" cy="56100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r>
              <a:rPr lang="fi-FI" sz="2200" b="1" dirty="0" smtClean="0"/>
              <a:t>Osaamisen arviointi</a:t>
            </a:r>
            <a:endParaRPr lang="fi-FI" sz="2200" dirty="0" smtClean="0"/>
          </a:p>
          <a:p>
            <a:pPr marL="0" indent="0">
              <a:buNone/>
            </a:pPr>
            <a:r>
              <a:rPr lang="fi-FI" sz="2200" dirty="0" smtClean="0"/>
              <a:t>Opiskelija</a:t>
            </a:r>
          </a:p>
          <a:p>
            <a:pPr marL="0" indent="0">
              <a:buNone/>
            </a:pPr>
            <a:r>
              <a:rPr lang="fi-FI" sz="2200" b="1" dirty="0" smtClean="0"/>
              <a:t>T1</a:t>
            </a:r>
            <a:r>
              <a:rPr lang="fi-FI" sz="2200" dirty="0" smtClean="0"/>
              <a:t>	</a:t>
            </a:r>
          </a:p>
          <a:p>
            <a:pPr lvl="1"/>
            <a:r>
              <a:rPr lang="fi-FI" sz="2200" dirty="0" smtClean="0"/>
              <a:t>toimii tutorina opiskelijaryhmässä </a:t>
            </a:r>
          </a:p>
          <a:p>
            <a:pPr lvl="1"/>
            <a:r>
              <a:rPr lang="fi-FI" sz="2200" dirty="0" smtClean="0"/>
              <a:t>osallistuu opiskelijoille järjestettäviin liikunta- ja muihin tapahtumiin sekä tilaisuuksiin</a:t>
            </a:r>
          </a:p>
          <a:p>
            <a:pPr lvl="1"/>
            <a:r>
              <a:rPr lang="fi-FI" sz="2200" dirty="0" smtClean="0"/>
              <a:t>tunnistaa mahdolliset turvallisuusriskit</a:t>
            </a:r>
          </a:p>
          <a:p>
            <a:pPr marL="0" indent="0">
              <a:buNone/>
            </a:pPr>
            <a:r>
              <a:rPr lang="fi-FI" sz="2200" b="1" dirty="0" smtClean="0"/>
              <a:t>H3</a:t>
            </a:r>
            <a:r>
              <a:rPr lang="fi-FI" sz="2200" dirty="0" smtClean="0"/>
              <a:t>	</a:t>
            </a:r>
          </a:p>
          <a:p>
            <a:pPr lvl="1"/>
            <a:r>
              <a:rPr lang="fi-FI" sz="2200" dirty="0" smtClean="0"/>
              <a:t>toimii aktiivisesti opiskelijaryhmän tai vierailijoiden tutorina </a:t>
            </a:r>
          </a:p>
          <a:p>
            <a:pPr lvl="1"/>
            <a:r>
              <a:rPr lang="fi-FI" sz="2200" dirty="0" smtClean="0"/>
              <a:t>suunnittelee ja osallistuu opiskelijoille järjestettäviin liikunta- ja muihin tapahtumiin </a:t>
            </a:r>
          </a:p>
          <a:p>
            <a:pPr lvl="1"/>
            <a:r>
              <a:rPr lang="fi-FI" sz="2200" dirty="0" smtClean="0"/>
              <a:t>toimii aktiivisesti reilun pelin periaatteita noudattaen </a:t>
            </a:r>
          </a:p>
          <a:p>
            <a:pPr lvl="1"/>
            <a:r>
              <a:rPr lang="fi-FI" sz="2200" dirty="0" smtClean="0"/>
              <a:t>osaa auttaa ja hakea lisäapua tapaturmatilanteessa </a:t>
            </a:r>
          </a:p>
          <a:p>
            <a:pPr lvl="1"/>
            <a:r>
              <a:rPr lang="fi-FI" sz="2200" dirty="0" smtClean="0"/>
              <a:t>toimii kohteliaasti ja joustavasti vuorovaikutustilanteissa</a:t>
            </a:r>
          </a:p>
          <a:p>
            <a:pPr marL="0" indent="0">
              <a:buNone/>
            </a:pPr>
            <a:endParaRPr lang="fi-FI" sz="2200" dirty="0" smtClean="0"/>
          </a:p>
          <a:p>
            <a:pPr marL="0" indent="0">
              <a:buNone/>
            </a:pPr>
            <a:r>
              <a:rPr lang="fi-FI" sz="2200" b="1" dirty="0" smtClean="0"/>
              <a:t>K5</a:t>
            </a:r>
            <a:r>
              <a:rPr lang="fi-FI" sz="2200" dirty="0" smtClean="0"/>
              <a:t>	</a:t>
            </a:r>
          </a:p>
          <a:p>
            <a:pPr lvl="1"/>
            <a:r>
              <a:rPr lang="fi-FI" sz="2200" dirty="0" smtClean="0"/>
              <a:t>toimii tutorina aktiivisesti osallisuutta ja hyvinvointia edistävästi </a:t>
            </a:r>
          </a:p>
          <a:p>
            <a:pPr lvl="1"/>
            <a:r>
              <a:rPr lang="fi-FI" sz="2200" dirty="0" smtClean="0"/>
              <a:t>ideoi, suunnittelee ja osallistuu erilaisten tapahtumien ja tilaisuuksien toteutukseen</a:t>
            </a:r>
          </a:p>
          <a:p>
            <a:pPr lvl="1"/>
            <a:r>
              <a:rPr lang="fi-FI" sz="2200" dirty="0" smtClean="0"/>
              <a:t>soveltaa ja hyödyntää aiemmin hankittua osaamistaan tutorina toimimisessa</a:t>
            </a:r>
          </a:p>
          <a:p>
            <a:pPr lvl="1"/>
            <a:r>
              <a:rPr lang="fi-FI" sz="2200" dirty="0" smtClean="0"/>
              <a:t>tunnistaa turvallisuusriskit ja tapaturmatilanteet, sekä osaa toimia ja ehkäistä niiden syntymistä</a:t>
            </a:r>
          </a:p>
          <a:p>
            <a:pPr lvl="1"/>
            <a:r>
              <a:rPr lang="fi-FI" sz="2200" dirty="0" smtClean="0"/>
              <a:t>toimii kohteliaasti ja joustavasti erilaisissa vuorovaikutustilanteissa, sekä ympäristöissä</a:t>
            </a:r>
          </a:p>
          <a:p>
            <a:endParaRPr lang="fi-FI" sz="22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0481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7928" y="346837"/>
            <a:ext cx="10515600" cy="1325563"/>
          </a:xfrm>
        </p:spPr>
        <p:txBody>
          <a:bodyPr/>
          <a:lstStyle/>
          <a:p>
            <a:r>
              <a:rPr lang="fi-FI" b="1" dirty="0"/>
              <a:t>Opiskelijoiden ideoita </a:t>
            </a:r>
            <a:r>
              <a:rPr lang="fi-FI" b="1" dirty="0" smtClean="0"/>
              <a:t>tutortoimintaan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258568" y="1825625"/>
            <a:ext cx="813816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Erilaisia vaihtoehtoja tarjotaan </a:t>
            </a:r>
            <a:r>
              <a:rPr lang="fi-FI" b="1" dirty="0" smtClean="0"/>
              <a:t>koulutuksen </a:t>
            </a:r>
            <a:r>
              <a:rPr lang="fi-FI" dirty="0" smtClean="0"/>
              <a:t>käyneille: 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osallistuminen koulutukseen kertoo halusta sitoutua myös muuhun toimintaan</a:t>
            </a:r>
          </a:p>
          <a:p>
            <a:r>
              <a:rPr lang="fi-FI" dirty="0" smtClean="0"/>
              <a:t>esiintymistaito</a:t>
            </a:r>
          </a:p>
          <a:p>
            <a:r>
              <a:rPr lang="fi-FI" dirty="0" smtClean="0"/>
              <a:t>äänen käyttö</a:t>
            </a:r>
          </a:p>
          <a:p>
            <a:r>
              <a:rPr lang="fi-FI" dirty="0" smtClean="0"/>
              <a:t>ohjeistuksen antaminen</a:t>
            </a:r>
          </a:p>
        </p:txBody>
      </p:sp>
    </p:spTree>
    <p:extLst>
      <p:ext uri="{BB962C8B-B14F-4D97-AF65-F5344CB8AC3E}">
        <p14:creationId xmlns:p14="http://schemas.microsoft.com/office/powerpoint/2010/main" val="52228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484</Words>
  <Application>Microsoft Office PowerPoint</Application>
  <PresentationFormat>Laajakuva</PresentationFormat>
  <Paragraphs>162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Office-teema</vt:lpstr>
      <vt:lpstr>HOI-hanke  Tutor- ja opiskelijakuntatoiminnan opinnollistaminen  </vt:lpstr>
      <vt:lpstr>Opinnollistaminen</vt:lpstr>
      <vt:lpstr> Opiskelijakunta- ja tutortoiminnan opinnollistaminen </vt:lpstr>
      <vt:lpstr>PowerPoint-esitys</vt:lpstr>
      <vt:lpstr>PowerPoint-esitys</vt:lpstr>
      <vt:lpstr>PowerPoint-esitys</vt:lpstr>
      <vt:lpstr>PowerPoint-esitys</vt:lpstr>
      <vt:lpstr>PowerPoint-esitys</vt:lpstr>
      <vt:lpstr>Opiskelijoiden ideoita tutortoimintaan</vt:lpstr>
      <vt:lpstr>Opiskelijoiden ideoita tutoreiden rooleihin </vt:lpstr>
      <vt:lpstr>Opiskelijoiden osallisuuden vahvistaminen</vt:lpstr>
      <vt:lpstr>Opiskelijoiden ideoita opku-koulutukseen    </vt:lpstr>
      <vt:lpstr>Kiitos mielenkiinnosta!</vt:lpstr>
    </vt:vector>
  </TitlesOfParts>
  <Company>Turun kaupunki (OPETTAJA)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Hovi</dc:creator>
  <cp:lastModifiedBy>Salonen Mika</cp:lastModifiedBy>
  <cp:revision>35</cp:revision>
  <cp:lastPrinted>2018-10-02T07:21:51Z</cp:lastPrinted>
  <dcterms:created xsi:type="dcterms:W3CDTF">2018-06-07T05:40:14Z</dcterms:created>
  <dcterms:modified xsi:type="dcterms:W3CDTF">2018-10-04T05:58:37Z</dcterms:modified>
</cp:coreProperties>
</file>