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8" r:id="rId5"/>
    <p:sldId id="276" r:id="rId6"/>
    <p:sldId id="27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4673"/>
  </p:normalViewPr>
  <p:slideViewPr>
    <p:cSldViewPr snapToGrid="0" snapToObjects="1">
      <p:cViewPr varScale="1">
        <p:scale>
          <a:sx n="98" d="100"/>
          <a:sy n="98" d="100"/>
        </p:scale>
        <p:origin x="20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Language skills </c:v>
                </c:pt>
                <c:pt idx="1">
                  <c:v>Struggles navigating in local labour markets</c:v>
                </c:pt>
                <c:pt idx="2">
                  <c:v>Lack of social network</c:v>
                </c:pt>
                <c:pt idx="3">
                  <c:v>Attitudes of employers</c:v>
                </c:pt>
                <c:pt idx="4">
                  <c:v>Recognition of qualifications</c:v>
                </c:pt>
                <c:pt idx="5">
                  <c:v>Other formal and informal barriers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8-7A45-B584-3DBB11F912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Language skills </c:v>
                </c:pt>
                <c:pt idx="1">
                  <c:v>Struggles navigating in local labour markets</c:v>
                </c:pt>
                <c:pt idx="2">
                  <c:v>Lack of social network</c:v>
                </c:pt>
                <c:pt idx="3">
                  <c:v>Attitudes of employers</c:v>
                </c:pt>
                <c:pt idx="4">
                  <c:v>Recognition of qualifications</c:v>
                </c:pt>
                <c:pt idx="5">
                  <c:v>Other formal and informal barriers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8-7A45-B584-3DBB11F91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39383327"/>
        <c:axId val="1103367791"/>
      </c:barChart>
      <c:catAx>
        <c:axId val="10393833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Barriers</a:t>
                </a:r>
                <a:r>
                  <a:rPr lang="en-US" sz="2000" b="1" baseline="0" dirty="0"/>
                  <a:t> for getting access to the </a:t>
                </a:r>
                <a:r>
                  <a:rPr lang="en-US" sz="2000" b="1" baseline="0" dirty="0" err="1"/>
                  <a:t>labour</a:t>
                </a:r>
                <a:r>
                  <a:rPr lang="en-US" sz="2000" b="1" baseline="0" dirty="0"/>
                  <a:t> market</a:t>
                </a:r>
                <a:endParaRPr lang="en-US" sz="2000" b="1" dirty="0"/>
              </a:p>
            </c:rich>
          </c:tx>
          <c:layout>
            <c:manualLayout>
              <c:xMode val="edge"/>
              <c:yMode val="edge"/>
              <c:x val="0.25139454068767003"/>
              <c:y val="0.92740990218076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03367791"/>
        <c:crosses val="autoZero"/>
        <c:auto val="1"/>
        <c:lblAlgn val="ctr"/>
        <c:lblOffset val="100"/>
        <c:noMultiLvlLbl val="0"/>
      </c:catAx>
      <c:valAx>
        <c:axId val="11033677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crossAx val="103938332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749CB-6E18-6C43-A219-AB6610ABD8D2}" type="doc">
      <dgm:prSet loTypeId="urn:microsoft.com/office/officeart/2005/8/layout/matrix3" loCatId="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2BE6545-4D63-2445-A298-40FFB42B0013}">
      <dgm:prSet phldrT="[Text]" custT="1"/>
      <dgm:spPr/>
      <dgm:t>
        <a:bodyPr/>
        <a:lstStyle/>
        <a:p>
          <a:pPr algn="ctr"/>
          <a:r>
            <a:rPr lang="fi-FI" sz="1600" b="1" dirty="0">
              <a:solidFill>
                <a:schemeClr val="tx1"/>
              </a:solidFill>
            </a:rPr>
            <a:t>Vahvuudet</a:t>
          </a:r>
        </a:p>
        <a:p>
          <a:pPr algn="l"/>
          <a:r>
            <a:rPr lang="fi-FI" sz="1400" b="1" dirty="0">
              <a:solidFill>
                <a:schemeClr val="tx1"/>
              </a:solidFill>
            </a:rPr>
            <a:t>Perheen tuki 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Oma kulttuuri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Sosiaalliset</a:t>
          </a:r>
          <a:r>
            <a:rPr lang="fi-FI" sz="1400" b="1" dirty="0">
              <a:solidFill>
                <a:schemeClr val="tx1"/>
              </a:solidFill>
            </a:rPr>
            <a:t> taidot ja verkostot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Etninen </a:t>
          </a:r>
          <a:r>
            <a:rPr lang="fi-FI" sz="1400" b="1" dirty="0" err="1">
              <a:solidFill>
                <a:schemeClr val="tx1"/>
              </a:solidFill>
            </a:rPr>
            <a:t>kysynta</a:t>
          </a:r>
          <a:r>
            <a:rPr lang="fi-FI" sz="1400" b="1" dirty="0">
              <a:solidFill>
                <a:schemeClr val="tx1"/>
              </a:solidFill>
            </a:rPr>
            <a:t>̈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Innovatiiviset tuotteet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Harvinaisten kielten taito ja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Kontaktit ulkomaille </a:t>
          </a:r>
          <a:r>
            <a:rPr lang="en-US" sz="1400" b="1" dirty="0">
              <a:solidFill>
                <a:schemeClr val="tx1"/>
              </a:solidFill>
            </a:rPr>
            <a:t> </a:t>
          </a:r>
        </a:p>
      </dgm:t>
    </dgm:pt>
    <dgm:pt modelId="{3EE754C4-A722-AE4B-B4B2-A2F237A5ED5D}" type="parTrans" cxnId="{F9858C57-7289-C44D-A2CB-55291C7659A1}">
      <dgm:prSet/>
      <dgm:spPr/>
      <dgm:t>
        <a:bodyPr/>
        <a:lstStyle/>
        <a:p>
          <a:endParaRPr lang="en-US"/>
        </a:p>
      </dgm:t>
    </dgm:pt>
    <dgm:pt modelId="{6A966AA5-0908-574A-9105-C8871EF8F978}" type="sibTrans" cxnId="{F9858C57-7289-C44D-A2CB-55291C7659A1}">
      <dgm:prSet/>
      <dgm:spPr/>
      <dgm:t>
        <a:bodyPr/>
        <a:lstStyle/>
        <a:p>
          <a:endParaRPr lang="en-US"/>
        </a:p>
      </dgm:t>
    </dgm:pt>
    <dgm:pt modelId="{875C15CA-CF17-4742-B8EC-674C0D788626}">
      <dgm:prSet phldrT="[Text]" phldr="1"/>
      <dgm:spPr/>
      <dgm:t>
        <a:bodyPr/>
        <a:lstStyle/>
        <a:p>
          <a:endParaRPr lang="en-US" dirty="0"/>
        </a:p>
      </dgm:t>
    </dgm:pt>
    <dgm:pt modelId="{599680D2-9DD7-4E4E-9CCE-3FB809946F8B}" type="parTrans" cxnId="{BF26051D-3719-D345-9CF3-533F932FE95D}">
      <dgm:prSet/>
      <dgm:spPr/>
      <dgm:t>
        <a:bodyPr/>
        <a:lstStyle/>
        <a:p>
          <a:endParaRPr lang="en-US"/>
        </a:p>
      </dgm:t>
    </dgm:pt>
    <dgm:pt modelId="{B5C081B4-7392-6A45-A84A-CA11C0149825}" type="sibTrans" cxnId="{BF26051D-3719-D345-9CF3-533F932FE95D}">
      <dgm:prSet/>
      <dgm:spPr/>
      <dgm:t>
        <a:bodyPr/>
        <a:lstStyle/>
        <a:p>
          <a:endParaRPr lang="en-US"/>
        </a:p>
      </dgm:t>
    </dgm:pt>
    <dgm:pt modelId="{9BC503D9-E26D-2347-82D8-D144E457C103}">
      <dgm:prSet phldrT="[Text]" phldr="1"/>
      <dgm:spPr/>
      <dgm:t>
        <a:bodyPr/>
        <a:lstStyle/>
        <a:p>
          <a:endParaRPr lang="en-US"/>
        </a:p>
      </dgm:t>
    </dgm:pt>
    <dgm:pt modelId="{49517E47-0B42-134F-B110-33752AD24E2D}" type="parTrans" cxnId="{87A22B42-4DA2-AC44-AAD4-604E492042A4}">
      <dgm:prSet/>
      <dgm:spPr/>
      <dgm:t>
        <a:bodyPr/>
        <a:lstStyle/>
        <a:p>
          <a:endParaRPr lang="en-US"/>
        </a:p>
      </dgm:t>
    </dgm:pt>
    <dgm:pt modelId="{C046247C-EBDE-5647-8015-F5DE9E4E5268}" type="sibTrans" cxnId="{87A22B42-4DA2-AC44-AAD4-604E492042A4}">
      <dgm:prSet/>
      <dgm:spPr/>
      <dgm:t>
        <a:bodyPr/>
        <a:lstStyle/>
        <a:p>
          <a:endParaRPr lang="en-US"/>
        </a:p>
      </dgm:t>
    </dgm:pt>
    <dgm:pt modelId="{DBD52CB0-AD8D-7846-93D1-F41C749F95AA}">
      <dgm:prSet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600" b="1" dirty="0">
              <a:solidFill>
                <a:schemeClr val="tx1"/>
              </a:solidFill>
            </a:rPr>
            <a:t>Heikkoudet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400" b="1" dirty="0">
              <a:solidFill>
                <a:schemeClr val="tx1"/>
              </a:solidFill>
            </a:rPr>
            <a:t>Ei omaa </a:t>
          </a:r>
          <a:r>
            <a:rPr lang="fi-FI" sz="1400" b="1" dirty="0" err="1">
              <a:solidFill>
                <a:schemeClr val="tx1"/>
              </a:solidFill>
            </a:rPr>
            <a:t>pääomaa</a:t>
          </a:r>
          <a:br>
            <a:rPr lang="fi-FI" sz="1400" b="1" dirty="0">
              <a:solidFill>
                <a:schemeClr val="tx1"/>
              </a:solidFill>
            </a:rPr>
          </a:br>
          <a:r>
            <a:rPr lang="fi-FI" sz="1400" b="1" dirty="0">
              <a:solidFill>
                <a:schemeClr val="tx1"/>
              </a:solidFill>
            </a:rPr>
            <a:t>Ei pankki / luottohistoriaa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400" b="1" dirty="0">
              <a:solidFill>
                <a:schemeClr val="tx1"/>
              </a:solidFill>
            </a:rPr>
            <a:t>Heikko </a:t>
          </a:r>
          <a:r>
            <a:rPr lang="fi-FI" sz="1400" b="1" dirty="0" err="1">
              <a:solidFill>
                <a:schemeClr val="tx1"/>
              </a:solidFill>
            </a:rPr>
            <a:t>yrittäjäosaaminen</a:t>
          </a:r>
          <a:endParaRPr lang="fi-FI" sz="1400" b="1" dirty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400" b="1" dirty="0">
              <a:solidFill>
                <a:schemeClr val="tx1"/>
              </a:solidFill>
            </a:rPr>
            <a:t>Vieras kulttuuri / kieli</a:t>
          </a:r>
          <a:br>
            <a:rPr lang="fi-FI" sz="1400" b="1" dirty="0">
              <a:solidFill>
                <a:schemeClr val="tx1"/>
              </a:solidFill>
            </a:rPr>
          </a:br>
          <a:r>
            <a:rPr lang="fi-FI" sz="1400" b="1" dirty="0">
              <a:solidFill>
                <a:schemeClr val="tx1"/>
              </a:solidFill>
            </a:rPr>
            <a:t> Huono markkinatuntemus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fi-FI" sz="1400" b="1" dirty="0">
              <a:solidFill>
                <a:schemeClr val="tx1"/>
              </a:solidFill>
            </a:rPr>
            <a:t> Muut puuttuvat taidot 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endParaRPr lang="fi-FI" sz="1400" dirty="0">
            <a:solidFill>
              <a:schemeClr val="tx1"/>
            </a:solidFill>
          </a:endParaRPr>
        </a:p>
      </dgm:t>
    </dgm:pt>
    <dgm:pt modelId="{2FD028FB-E7B6-924C-965C-B7FDE49BFCF3}" type="parTrans" cxnId="{EDBD4D36-98BF-384F-B900-6BE16E7DA57B}">
      <dgm:prSet/>
      <dgm:spPr/>
      <dgm:t>
        <a:bodyPr/>
        <a:lstStyle/>
        <a:p>
          <a:endParaRPr lang="en-US"/>
        </a:p>
      </dgm:t>
    </dgm:pt>
    <dgm:pt modelId="{F45E876B-9B50-9445-800E-953B90934119}" type="sibTrans" cxnId="{EDBD4D36-98BF-384F-B900-6BE16E7DA57B}">
      <dgm:prSet/>
      <dgm:spPr/>
      <dgm:t>
        <a:bodyPr/>
        <a:lstStyle/>
        <a:p>
          <a:endParaRPr lang="en-US"/>
        </a:p>
      </dgm:t>
    </dgm:pt>
    <dgm:pt modelId="{AEC2B15B-5E45-2B40-9D17-CF11FEC75F50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fi-FI" sz="1600" b="1" dirty="0">
              <a:solidFill>
                <a:schemeClr val="tx1"/>
              </a:solidFill>
            </a:rPr>
            <a:t>Uhat</a:t>
          </a:r>
        </a:p>
        <a:p>
          <a:pPr algn="ctr">
            <a:buFont typeface="Arial" panose="020B0604020202020204" pitchFamily="34" charset="0"/>
            <a:buChar char="•"/>
          </a:pPr>
          <a:endParaRPr lang="fi-FI" sz="1400" b="1" dirty="0">
            <a:solidFill>
              <a:schemeClr val="tx1"/>
            </a:solidFill>
          </a:endParaRP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Jaksaminen </a:t>
          </a:r>
          <a:r>
            <a:rPr lang="fi-FI" sz="1400" b="1" dirty="0" err="1">
              <a:solidFill>
                <a:schemeClr val="tx1"/>
              </a:solidFill>
            </a:rPr>
            <a:t>yrittäjäna</a:t>
          </a:r>
          <a:r>
            <a:rPr lang="fi-FI" sz="1400" b="1" dirty="0">
              <a:solidFill>
                <a:schemeClr val="tx1"/>
              </a:solidFill>
            </a:rPr>
            <a:t>̈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 err="1">
              <a:solidFill>
                <a:schemeClr val="tx1"/>
              </a:solidFill>
            </a:rPr>
            <a:t>Kirea</a:t>
          </a:r>
          <a:r>
            <a:rPr lang="fi-FI" sz="1400" b="1" dirty="0">
              <a:solidFill>
                <a:schemeClr val="tx1"/>
              </a:solidFill>
            </a:rPr>
            <a:t>̈ kilpailu ja </a:t>
          </a:r>
          <a:r>
            <a:rPr lang="fi-FI" sz="1400" b="1" dirty="0" err="1">
              <a:solidFill>
                <a:schemeClr val="tx1"/>
              </a:solidFill>
            </a:rPr>
            <a:t>kysynnän</a:t>
          </a:r>
          <a:r>
            <a:rPr lang="fi-FI" sz="1400" b="1" dirty="0">
              <a:solidFill>
                <a:schemeClr val="tx1"/>
              </a:solidFill>
            </a:rPr>
            <a:t> muutokset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Muuttuvat lait ja </a:t>
          </a:r>
          <a:r>
            <a:rPr lang="fi-FI" sz="1400" b="1" dirty="0" err="1">
              <a:solidFill>
                <a:schemeClr val="tx1"/>
              </a:solidFill>
            </a:rPr>
            <a:t>määräykset</a:t>
          </a:r>
          <a:r>
            <a:rPr lang="fi-FI" sz="1400" b="1" dirty="0">
              <a:solidFill>
                <a:schemeClr val="tx1"/>
              </a:solidFill>
            </a:rPr>
            <a:t>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 Kustannusten nousu (vuokrat, palkat, raaka-aineet)  </a:t>
          </a:r>
        </a:p>
        <a:p>
          <a:pPr algn="l">
            <a:buFont typeface="Arial" panose="020B0604020202020204" pitchFamily="34" charset="0"/>
            <a:buChar char="•"/>
          </a:pPr>
          <a:r>
            <a:rPr lang="fi-FI" sz="1400" b="1" dirty="0">
              <a:solidFill>
                <a:schemeClr val="tx1"/>
              </a:solidFill>
            </a:rPr>
            <a:t>Asenteet ja ennakkoluulot</a:t>
          </a:r>
        </a:p>
      </dgm:t>
    </dgm:pt>
    <dgm:pt modelId="{49A76579-5BB6-C644-8D36-499D96CA5F44}" type="parTrans" cxnId="{3B1328E2-10BF-5C41-A0E6-51404F7183CD}">
      <dgm:prSet/>
      <dgm:spPr/>
      <dgm:t>
        <a:bodyPr/>
        <a:lstStyle/>
        <a:p>
          <a:endParaRPr lang="en-US"/>
        </a:p>
      </dgm:t>
    </dgm:pt>
    <dgm:pt modelId="{DDA22A3D-C30F-3D48-9822-48F64D29EB6D}" type="sibTrans" cxnId="{3B1328E2-10BF-5C41-A0E6-51404F7183CD}">
      <dgm:prSet/>
      <dgm:spPr/>
      <dgm:t>
        <a:bodyPr/>
        <a:lstStyle/>
        <a:p>
          <a:endParaRPr lang="en-US"/>
        </a:p>
      </dgm:t>
    </dgm:pt>
    <dgm:pt modelId="{FC4A0E35-728C-944D-952B-B06653A82BC8}">
      <dgm:prSet custT="1"/>
      <dgm:spPr/>
      <dgm:t>
        <a:bodyPr/>
        <a:lstStyle/>
        <a:p>
          <a:pPr algn="ctr"/>
          <a:endParaRPr lang="fi-FI" sz="1400" dirty="0">
            <a:solidFill>
              <a:schemeClr val="tx1"/>
            </a:solidFill>
          </a:endParaRPr>
        </a:p>
        <a:p>
          <a:pPr algn="ctr"/>
          <a:r>
            <a:rPr lang="fi-FI" sz="1400" b="1" dirty="0">
              <a:solidFill>
                <a:schemeClr val="tx1"/>
              </a:solidFill>
            </a:rPr>
            <a:t>Mahdollisuudet</a:t>
          </a:r>
        </a:p>
        <a:p>
          <a:pPr algn="l"/>
          <a:r>
            <a:rPr lang="fi-FI" sz="1400" dirty="0">
              <a:solidFill>
                <a:schemeClr val="tx1"/>
              </a:solidFill>
            </a:rPr>
            <a:t> </a:t>
          </a:r>
          <a:r>
            <a:rPr lang="fi-FI" sz="1400" b="1" dirty="0">
              <a:solidFill>
                <a:schemeClr val="tx1"/>
              </a:solidFill>
            </a:rPr>
            <a:t>Uudet </a:t>
          </a:r>
          <a:r>
            <a:rPr lang="fi-FI" sz="1400" b="1" dirty="0" err="1">
              <a:solidFill>
                <a:schemeClr val="tx1"/>
              </a:solidFill>
            </a:rPr>
            <a:t>työpaikat</a:t>
          </a:r>
          <a:r>
            <a:rPr lang="fi-FI" sz="1400" b="1" dirty="0">
              <a:solidFill>
                <a:schemeClr val="tx1"/>
              </a:solidFill>
            </a:rPr>
            <a:t> ja taidot </a:t>
          </a:r>
        </a:p>
        <a:p>
          <a:pPr algn="l"/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Kansainvälistyminen</a:t>
          </a:r>
          <a:endParaRPr lang="fi-FI" sz="1400" b="1" dirty="0">
            <a:solidFill>
              <a:schemeClr val="tx1"/>
            </a:solidFill>
          </a:endParaRPr>
        </a:p>
        <a:p>
          <a:pPr algn="l"/>
          <a:r>
            <a:rPr lang="fi-FI" sz="1400" b="1" dirty="0">
              <a:solidFill>
                <a:schemeClr val="tx1"/>
              </a:solidFill>
            </a:rPr>
            <a:t> Kasvupotentiaali</a:t>
          </a:r>
          <a:br>
            <a:rPr lang="fi-FI" sz="1400" b="1" dirty="0">
              <a:solidFill>
                <a:schemeClr val="tx1"/>
              </a:solidFill>
            </a:rPr>
          </a:b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Yrittäjyys</a:t>
          </a:r>
          <a:r>
            <a:rPr lang="fi-FI" sz="1400" b="1" dirty="0">
              <a:solidFill>
                <a:schemeClr val="tx1"/>
              </a:solidFill>
            </a:rPr>
            <a:t> </a:t>
          </a:r>
          <a:r>
            <a:rPr lang="fi-FI" sz="1400" b="1" dirty="0" err="1">
              <a:solidFill>
                <a:schemeClr val="tx1"/>
              </a:solidFill>
            </a:rPr>
            <a:t>elämäntapana</a:t>
          </a:r>
          <a:r>
            <a:rPr lang="fi-FI" sz="1400" b="1" dirty="0">
              <a:solidFill>
                <a:schemeClr val="tx1"/>
              </a:solidFill>
            </a:rPr>
            <a:t> </a:t>
          </a:r>
        </a:p>
        <a:p>
          <a:pPr algn="l"/>
          <a:r>
            <a:rPr lang="fi-FI" sz="1400" b="1" dirty="0">
              <a:solidFill>
                <a:schemeClr val="tx1"/>
              </a:solidFill>
            </a:rPr>
            <a:t> Uudet tuotteet / palvelut </a:t>
          </a:r>
        </a:p>
        <a:p>
          <a:pPr algn="l"/>
          <a:r>
            <a:rPr lang="fi-FI" sz="1400" b="1" dirty="0">
              <a:solidFill>
                <a:schemeClr val="tx1"/>
              </a:solidFill>
            </a:rPr>
            <a:t> Uudet markkina-alueet </a:t>
          </a:r>
        </a:p>
      </dgm:t>
    </dgm:pt>
    <dgm:pt modelId="{F15AE7B2-CC72-724F-8B59-31F5B33B0133}" type="sibTrans" cxnId="{CF4392C5-1A42-BE41-8403-17A103F1FA61}">
      <dgm:prSet/>
      <dgm:spPr/>
      <dgm:t>
        <a:bodyPr/>
        <a:lstStyle/>
        <a:p>
          <a:endParaRPr lang="en-US"/>
        </a:p>
      </dgm:t>
    </dgm:pt>
    <dgm:pt modelId="{2D75FE9C-CFE2-D342-8BCE-B7824281FE14}" type="parTrans" cxnId="{CF4392C5-1A42-BE41-8403-17A103F1FA61}">
      <dgm:prSet/>
      <dgm:spPr/>
      <dgm:t>
        <a:bodyPr/>
        <a:lstStyle/>
        <a:p>
          <a:endParaRPr lang="en-US"/>
        </a:p>
      </dgm:t>
    </dgm:pt>
    <dgm:pt modelId="{E1332944-21EE-8140-B982-083CDDD3F70C}" type="pres">
      <dgm:prSet presAssocID="{C90749CB-6E18-6C43-A219-AB6610ABD8D2}" presName="matrix" presStyleCnt="0">
        <dgm:presLayoutVars>
          <dgm:chMax val="1"/>
          <dgm:dir/>
          <dgm:resizeHandles val="exact"/>
        </dgm:presLayoutVars>
      </dgm:prSet>
      <dgm:spPr/>
    </dgm:pt>
    <dgm:pt modelId="{5422A362-0128-DB40-9222-B3F37053530D}" type="pres">
      <dgm:prSet presAssocID="{C90749CB-6E18-6C43-A219-AB6610ABD8D2}" presName="diamond" presStyleLbl="bgShp" presStyleIdx="0" presStyleCnt="1" custScaleX="167568" custLinFactNeighborX="-10360" custLinFactNeighborY="2013"/>
      <dgm:spPr/>
    </dgm:pt>
    <dgm:pt modelId="{26027E87-EB2C-2848-9B83-34B6223F875B}" type="pres">
      <dgm:prSet presAssocID="{C90749CB-6E18-6C43-A219-AB6610ABD8D2}" presName="quad1" presStyleLbl="node1" presStyleIdx="0" presStyleCnt="4" custScaleX="158762" custScaleY="116647" custLinFactNeighborX="-55210" custLinFactNeighborY="-3993">
        <dgm:presLayoutVars>
          <dgm:chMax val="0"/>
          <dgm:chPref val="0"/>
          <dgm:bulletEnabled val="1"/>
        </dgm:presLayoutVars>
      </dgm:prSet>
      <dgm:spPr/>
    </dgm:pt>
    <dgm:pt modelId="{94233ED1-13AA-FF45-B7B9-3476F9D252B1}" type="pres">
      <dgm:prSet presAssocID="{C90749CB-6E18-6C43-A219-AB6610ABD8D2}" presName="quad2" presStyleLbl="node1" presStyleIdx="1" presStyleCnt="4" custScaleX="169675" custScaleY="124883" custLinFactNeighborX="5196" custLinFactNeighborY="-924">
        <dgm:presLayoutVars>
          <dgm:chMax val="0"/>
          <dgm:chPref val="0"/>
          <dgm:bulletEnabled val="1"/>
        </dgm:presLayoutVars>
      </dgm:prSet>
      <dgm:spPr/>
    </dgm:pt>
    <dgm:pt modelId="{606B1733-27B5-0C4F-891A-C8E08CDFAEB4}" type="pres">
      <dgm:prSet presAssocID="{C90749CB-6E18-6C43-A219-AB6610ABD8D2}" presName="quad3" presStyleLbl="node1" presStyleIdx="2" presStyleCnt="4" custScaleX="171618" custScaleY="111299" custLinFactX="19033" custLinFactNeighborX="100000" custLinFactNeighborY="11759">
        <dgm:presLayoutVars>
          <dgm:chMax val="0"/>
          <dgm:chPref val="0"/>
          <dgm:bulletEnabled val="1"/>
        </dgm:presLayoutVars>
      </dgm:prSet>
      <dgm:spPr/>
    </dgm:pt>
    <dgm:pt modelId="{09ED47D0-FBE1-F148-8B4F-F110F213211F}" type="pres">
      <dgm:prSet presAssocID="{C90749CB-6E18-6C43-A219-AB6610ABD8D2}" presName="quad4" presStyleLbl="node1" presStyleIdx="3" presStyleCnt="4" custScaleX="157357" custScaleY="111925" custLinFactX="-59718" custLinFactNeighborX="-100000" custLinFactNeighborY="11446">
        <dgm:presLayoutVars>
          <dgm:chMax val="0"/>
          <dgm:chPref val="0"/>
          <dgm:bulletEnabled val="1"/>
        </dgm:presLayoutVars>
      </dgm:prSet>
      <dgm:spPr/>
    </dgm:pt>
  </dgm:ptLst>
  <dgm:cxnLst>
    <dgm:cxn modelId="{71FC4308-6C7A-3849-ACD6-3970FC56B0CA}" type="presOf" srcId="{C90749CB-6E18-6C43-A219-AB6610ABD8D2}" destId="{E1332944-21EE-8140-B982-083CDDD3F70C}" srcOrd="0" destOrd="0" presId="urn:microsoft.com/office/officeart/2005/8/layout/matrix3"/>
    <dgm:cxn modelId="{BF26051D-3719-D345-9CF3-533F932FE95D}" srcId="{C90749CB-6E18-6C43-A219-AB6610ABD8D2}" destId="{875C15CA-CF17-4742-B8EC-674C0D788626}" srcOrd="4" destOrd="0" parTransId="{599680D2-9DD7-4E4E-9CCE-3FB809946F8B}" sibTransId="{B5C081B4-7392-6A45-A84A-CA11C0149825}"/>
    <dgm:cxn modelId="{BCD9A41D-C94F-E34D-8649-178047EB15B8}" type="presOf" srcId="{FC4A0E35-728C-944D-952B-B06653A82BC8}" destId="{606B1733-27B5-0C4F-891A-C8E08CDFAEB4}" srcOrd="0" destOrd="0" presId="urn:microsoft.com/office/officeart/2005/8/layout/matrix3"/>
    <dgm:cxn modelId="{EDBD4D36-98BF-384F-B900-6BE16E7DA57B}" srcId="{C90749CB-6E18-6C43-A219-AB6610ABD8D2}" destId="{DBD52CB0-AD8D-7846-93D1-F41C749F95AA}" srcOrd="1" destOrd="0" parTransId="{2FD028FB-E7B6-924C-965C-B7FDE49BFCF3}" sibTransId="{F45E876B-9B50-9445-800E-953B90934119}"/>
    <dgm:cxn modelId="{87A22B42-4DA2-AC44-AAD4-604E492042A4}" srcId="{C90749CB-6E18-6C43-A219-AB6610ABD8D2}" destId="{9BC503D9-E26D-2347-82D8-D144E457C103}" srcOrd="5" destOrd="0" parTransId="{49517E47-0B42-134F-B110-33752AD24E2D}" sibTransId="{C046247C-EBDE-5647-8015-F5DE9E4E5268}"/>
    <dgm:cxn modelId="{F9858C57-7289-C44D-A2CB-55291C7659A1}" srcId="{C90749CB-6E18-6C43-A219-AB6610ABD8D2}" destId="{A2BE6545-4D63-2445-A298-40FFB42B0013}" srcOrd="0" destOrd="0" parTransId="{3EE754C4-A722-AE4B-B4B2-A2F237A5ED5D}" sibTransId="{6A966AA5-0908-574A-9105-C8871EF8F978}"/>
    <dgm:cxn modelId="{FD376DB0-DB78-5B43-A3B4-BF7ED9F5ED5F}" type="presOf" srcId="{AEC2B15B-5E45-2B40-9D17-CF11FEC75F50}" destId="{09ED47D0-FBE1-F148-8B4F-F110F213211F}" srcOrd="0" destOrd="0" presId="urn:microsoft.com/office/officeart/2005/8/layout/matrix3"/>
    <dgm:cxn modelId="{CF4392C5-1A42-BE41-8403-17A103F1FA61}" srcId="{C90749CB-6E18-6C43-A219-AB6610ABD8D2}" destId="{FC4A0E35-728C-944D-952B-B06653A82BC8}" srcOrd="2" destOrd="0" parTransId="{2D75FE9C-CFE2-D342-8BCE-B7824281FE14}" sibTransId="{F15AE7B2-CC72-724F-8B59-31F5B33B0133}"/>
    <dgm:cxn modelId="{3B1328E2-10BF-5C41-A0E6-51404F7183CD}" srcId="{C90749CB-6E18-6C43-A219-AB6610ABD8D2}" destId="{AEC2B15B-5E45-2B40-9D17-CF11FEC75F50}" srcOrd="3" destOrd="0" parTransId="{49A76579-5BB6-C644-8D36-499D96CA5F44}" sibTransId="{DDA22A3D-C30F-3D48-9822-48F64D29EB6D}"/>
    <dgm:cxn modelId="{6FB44FE4-39E3-6B43-8A1E-AFE9F1EE3E77}" type="presOf" srcId="{A2BE6545-4D63-2445-A298-40FFB42B0013}" destId="{26027E87-EB2C-2848-9B83-34B6223F875B}" srcOrd="0" destOrd="0" presId="urn:microsoft.com/office/officeart/2005/8/layout/matrix3"/>
    <dgm:cxn modelId="{24E8E6F3-4D71-C44E-9911-41E6EC551CA7}" type="presOf" srcId="{DBD52CB0-AD8D-7846-93D1-F41C749F95AA}" destId="{94233ED1-13AA-FF45-B7B9-3476F9D252B1}" srcOrd="0" destOrd="0" presId="urn:microsoft.com/office/officeart/2005/8/layout/matrix3"/>
    <dgm:cxn modelId="{EE76EBCE-8FF5-0D46-B787-CC9824FAAEC3}" type="presParOf" srcId="{E1332944-21EE-8140-B982-083CDDD3F70C}" destId="{5422A362-0128-DB40-9222-B3F37053530D}" srcOrd="0" destOrd="0" presId="urn:microsoft.com/office/officeart/2005/8/layout/matrix3"/>
    <dgm:cxn modelId="{D50041C2-30ED-B14B-BBFE-9D5531F36CCF}" type="presParOf" srcId="{E1332944-21EE-8140-B982-083CDDD3F70C}" destId="{26027E87-EB2C-2848-9B83-34B6223F875B}" srcOrd="1" destOrd="0" presId="urn:microsoft.com/office/officeart/2005/8/layout/matrix3"/>
    <dgm:cxn modelId="{7061F243-E8DC-BA4E-9EF4-092FC6E897A9}" type="presParOf" srcId="{E1332944-21EE-8140-B982-083CDDD3F70C}" destId="{94233ED1-13AA-FF45-B7B9-3476F9D252B1}" srcOrd="2" destOrd="0" presId="urn:microsoft.com/office/officeart/2005/8/layout/matrix3"/>
    <dgm:cxn modelId="{F9DB832B-7290-7541-8A23-9880B6BBB9A3}" type="presParOf" srcId="{E1332944-21EE-8140-B982-083CDDD3F70C}" destId="{606B1733-27B5-0C4F-891A-C8E08CDFAEB4}" srcOrd="3" destOrd="0" presId="urn:microsoft.com/office/officeart/2005/8/layout/matrix3"/>
    <dgm:cxn modelId="{6105C0FB-D5C9-7D4B-92F3-BF9A36B8D2FD}" type="presParOf" srcId="{E1332944-21EE-8140-B982-083CDDD3F70C}" destId="{09ED47D0-FBE1-F148-8B4F-F110F213211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ADCE9-07F5-FF44-A970-0A339C13EACF}" type="doc">
      <dgm:prSet loTypeId="urn:microsoft.com/office/officeart/2009/3/layout/SubSte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209A7-EAA6-4E40-855C-FA528F1D424A}" type="pres">
      <dgm:prSet presAssocID="{7E2ADCE9-07F5-FF44-A970-0A339C13EACF}" presName="Name0" presStyleCnt="0">
        <dgm:presLayoutVars>
          <dgm:chMax val="7"/>
          <dgm:dir/>
          <dgm:animOne val="branch"/>
        </dgm:presLayoutVars>
      </dgm:prSet>
      <dgm:spPr/>
    </dgm:pt>
  </dgm:ptLst>
  <dgm:cxnLst>
    <dgm:cxn modelId="{F2B5E7A1-30D2-5948-A2B1-49B26FF1BBE3}" type="presOf" srcId="{7E2ADCE9-07F5-FF44-A970-0A339C13EACF}" destId="{0B8209A7-EAA6-4E40-855C-FA528F1D424A}" srcOrd="0" destOrd="0" presId="urn:microsoft.com/office/officeart/2009/3/layout/SubStep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A362-0128-DB40-9222-B3F37053530D}">
      <dsp:nvSpPr>
        <dsp:cNvPr id="0" name=""/>
        <dsp:cNvSpPr/>
      </dsp:nvSpPr>
      <dsp:spPr>
        <a:xfrm>
          <a:off x="0" y="0"/>
          <a:ext cx="9959571" cy="5943600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027E87-EB2C-2848-9B83-34B6223F875B}">
      <dsp:nvSpPr>
        <dsp:cNvPr id="0" name=""/>
        <dsp:cNvSpPr/>
      </dsp:nvSpPr>
      <dsp:spPr>
        <a:xfrm>
          <a:off x="991419" y="279145"/>
          <a:ext cx="3680109" cy="27038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Vahvuudet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Perheen tuki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Oma kulttuuri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Sosiaalliset</a:t>
          </a:r>
          <a:r>
            <a:rPr lang="fi-FI" sz="1400" b="1" kern="1200" dirty="0">
              <a:solidFill>
                <a:schemeClr val="tx1"/>
              </a:solidFill>
            </a:rPr>
            <a:t> taidot ja verkostot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Etninen </a:t>
          </a:r>
          <a:r>
            <a:rPr lang="fi-FI" sz="1400" b="1" kern="1200" dirty="0" err="1">
              <a:solidFill>
                <a:schemeClr val="tx1"/>
              </a:solidFill>
            </a:rPr>
            <a:t>kysynta</a:t>
          </a:r>
          <a:r>
            <a:rPr lang="fi-FI" sz="1400" b="1" kern="1200" dirty="0">
              <a:solidFill>
                <a:schemeClr val="tx1"/>
              </a:solidFill>
            </a:rPr>
            <a:t>̈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Innovatiiviset tuotteet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Harvinaisten kielten taito ja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Kontaktit ulkomaille </a:t>
          </a:r>
          <a:r>
            <a:rPr lang="en-US" sz="1400" b="1" kern="1200" dirty="0">
              <a:solidFill>
                <a:schemeClr val="tx1"/>
              </a:solidFill>
            </a:rPr>
            <a:t> </a:t>
          </a:r>
        </a:p>
      </dsp:txBody>
      <dsp:txXfrm>
        <a:off x="1123412" y="411138"/>
        <a:ext cx="3416123" cy="2439896"/>
      </dsp:txXfrm>
    </dsp:sp>
    <dsp:sp modelId="{94233ED1-13AA-FF45-B7B9-3476F9D252B1}">
      <dsp:nvSpPr>
        <dsp:cNvPr id="0" name=""/>
        <dsp:cNvSpPr/>
      </dsp:nvSpPr>
      <dsp:spPr>
        <a:xfrm>
          <a:off x="4761462" y="254829"/>
          <a:ext cx="3933073" cy="289479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i-FI" sz="1600" b="1" kern="1200" dirty="0">
              <a:solidFill>
                <a:schemeClr val="tx1"/>
              </a:solidFill>
            </a:rPr>
            <a:t>Heikkoudet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i-FI" sz="1400" b="1" kern="1200" dirty="0">
              <a:solidFill>
                <a:schemeClr val="tx1"/>
              </a:solidFill>
            </a:rPr>
            <a:t>Ei omaa </a:t>
          </a:r>
          <a:r>
            <a:rPr lang="fi-FI" sz="1400" b="1" kern="1200" dirty="0" err="1">
              <a:solidFill>
                <a:schemeClr val="tx1"/>
              </a:solidFill>
            </a:rPr>
            <a:t>pääomaa</a:t>
          </a:r>
          <a:br>
            <a:rPr lang="fi-FI" sz="1400" b="1" kern="1200" dirty="0">
              <a:solidFill>
                <a:schemeClr val="tx1"/>
              </a:solidFill>
            </a:rPr>
          </a:br>
          <a:r>
            <a:rPr lang="fi-FI" sz="1400" b="1" kern="1200" dirty="0">
              <a:solidFill>
                <a:schemeClr val="tx1"/>
              </a:solidFill>
            </a:rPr>
            <a:t>Ei pankki / luottohistoriaa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i-FI" sz="1400" b="1" kern="1200" dirty="0">
              <a:solidFill>
                <a:schemeClr val="tx1"/>
              </a:solidFill>
            </a:rPr>
            <a:t>Heikko </a:t>
          </a:r>
          <a:r>
            <a:rPr lang="fi-FI" sz="1400" b="1" kern="1200" dirty="0" err="1">
              <a:solidFill>
                <a:schemeClr val="tx1"/>
              </a:solidFill>
            </a:rPr>
            <a:t>yrittäjäosaaminen</a:t>
          </a:r>
          <a:endParaRPr lang="fi-FI" sz="1400" b="1" kern="1200" dirty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i-FI" sz="1400" b="1" kern="1200" dirty="0">
              <a:solidFill>
                <a:schemeClr val="tx1"/>
              </a:solidFill>
            </a:rPr>
            <a:t>Vieras kulttuuri / kieli</a:t>
          </a:r>
          <a:br>
            <a:rPr lang="fi-FI" sz="1400" b="1" kern="1200" dirty="0">
              <a:solidFill>
                <a:schemeClr val="tx1"/>
              </a:solidFill>
            </a:rPr>
          </a:br>
          <a:r>
            <a:rPr lang="fi-FI" sz="1400" b="1" kern="1200" dirty="0">
              <a:solidFill>
                <a:schemeClr val="tx1"/>
              </a:solidFill>
            </a:rPr>
            <a:t> Huono markkinatuntemus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i-FI" sz="1400" b="1" kern="1200" dirty="0">
              <a:solidFill>
                <a:schemeClr val="tx1"/>
              </a:solidFill>
            </a:rPr>
            <a:t> Muut puuttuvat taidot 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fi-FI" sz="1400" kern="1200" dirty="0">
            <a:solidFill>
              <a:schemeClr val="tx1"/>
            </a:solidFill>
          </a:endParaRPr>
        </a:p>
      </dsp:txBody>
      <dsp:txXfrm>
        <a:off x="4902774" y="396141"/>
        <a:ext cx="3650449" cy="2612168"/>
      </dsp:txXfrm>
    </dsp:sp>
    <dsp:sp modelId="{606B1733-27B5-0C4F-891A-C8E08CDFAEB4}">
      <dsp:nvSpPr>
        <dsp:cNvPr id="0" name=""/>
        <dsp:cNvSpPr/>
      </dsp:nvSpPr>
      <dsp:spPr>
        <a:xfrm>
          <a:off x="4881377" y="3202572"/>
          <a:ext cx="3978112" cy="25799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Mahdollisuudet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 </a:t>
          </a:r>
          <a:r>
            <a:rPr lang="fi-FI" sz="1400" b="1" kern="1200" dirty="0">
              <a:solidFill>
                <a:schemeClr val="tx1"/>
              </a:solidFill>
            </a:rPr>
            <a:t>Uudet </a:t>
          </a:r>
          <a:r>
            <a:rPr lang="fi-FI" sz="1400" b="1" kern="1200" dirty="0" err="1">
              <a:solidFill>
                <a:schemeClr val="tx1"/>
              </a:solidFill>
            </a:rPr>
            <a:t>työpaikat</a:t>
          </a:r>
          <a:r>
            <a:rPr lang="fi-FI" sz="1400" b="1" kern="1200" dirty="0">
              <a:solidFill>
                <a:schemeClr val="tx1"/>
              </a:solidFill>
            </a:rPr>
            <a:t> ja taidot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Kansainvälistyminen</a:t>
          </a:r>
          <a:endParaRPr lang="fi-FI" sz="1400" b="1" kern="1200" dirty="0">
            <a:solidFill>
              <a:schemeClr val="tx1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 Kasvupotentiaali</a:t>
          </a:r>
          <a:br>
            <a:rPr lang="fi-FI" sz="1400" b="1" kern="1200" dirty="0">
              <a:solidFill>
                <a:schemeClr val="tx1"/>
              </a:solidFill>
            </a:rPr>
          </a:b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Yrittäjyys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  <a:r>
            <a:rPr lang="fi-FI" sz="1400" b="1" kern="1200" dirty="0" err="1">
              <a:solidFill>
                <a:schemeClr val="tx1"/>
              </a:solidFill>
            </a:rPr>
            <a:t>elämäntapana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 Uudet tuotteet / palvelut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 dirty="0">
              <a:solidFill>
                <a:schemeClr val="tx1"/>
              </a:solidFill>
            </a:rPr>
            <a:t> Uudet markkina-alueet </a:t>
          </a:r>
        </a:p>
      </dsp:txBody>
      <dsp:txXfrm>
        <a:off x="5007318" y="3328513"/>
        <a:ext cx="3726230" cy="2328033"/>
      </dsp:txXfrm>
    </dsp:sp>
    <dsp:sp modelId="{09ED47D0-FBE1-F148-8B4F-F110F213211F}">
      <dsp:nvSpPr>
        <dsp:cNvPr id="0" name=""/>
        <dsp:cNvSpPr/>
      </dsp:nvSpPr>
      <dsp:spPr>
        <a:xfrm>
          <a:off x="1081515" y="3188061"/>
          <a:ext cx="3647541" cy="25944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600" b="1" kern="1200" dirty="0">
              <a:solidFill>
                <a:schemeClr val="tx1"/>
              </a:solidFill>
            </a:rPr>
            <a:t>Uhat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fi-FI" sz="1400" b="1" kern="1200" dirty="0">
            <a:solidFill>
              <a:schemeClr val="tx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Jaksaminen </a:t>
          </a:r>
          <a:r>
            <a:rPr lang="fi-FI" sz="1400" b="1" kern="1200" dirty="0" err="1">
              <a:solidFill>
                <a:schemeClr val="tx1"/>
              </a:solidFill>
            </a:rPr>
            <a:t>yrittäjäna</a:t>
          </a:r>
          <a:r>
            <a:rPr lang="fi-FI" sz="1400" b="1" kern="1200" dirty="0">
              <a:solidFill>
                <a:schemeClr val="tx1"/>
              </a:solidFill>
            </a:rPr>
            <a:t>̈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 err="1">
              <a:solidFill>
                <a:schemeClr val="tx1"/>
              </a:solidFill>
            </a:rPr>
            <a:t>Kirea</a:t>
          </a:r>
          <a:r>
            <a:rPr lang="fi-FI" sz="1400" b="1" kern="1200" dirty="0">
              <a:solidFill>
                <a:schemeClr val="tx1"/>
              </a:solidFill>
            </a:rPr>
            <a:t>̈ kilpailu ja </a:t>
          </a:r>
          <a:r>
            <a:rPr lang="fi-FI" sz="1400" b="1" kern="1200" dirty="0" err="1">
              <a:solidFill>
                <a:schemeClr val="tx1"/>
              </a:solidFill>
            </a:rPr>
            <a:t>kysynnän</a:t>
          </a:r>
          <a:r>
            <a:rPr lang="fi-FI" sz="1400" b="1" kern="1200" dirty="0">
              <a:solidFill>
                <a:schemeClr val="tx1"/>
              </a:solidFill>
            </a:rPr>
            <a:t> muutokset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Muuttuvat lait ja </a:t>
          </a:r>
          <a:r>
            <a:rPr lang="fi-FI" sz="1400" b="1" kern="1200" dirty="0" err="1">
              <a:solidFill>
                <a:schemeClr val="tx1"/>
              </a:solidFill>
            </a:rPr>
            <a:t>määräykset</a:t>
          </a:r>
          <a:r>
            <a:rPr lang="fi-FI" sz="1400" b="1" kern="1200" dirty="0">
              <a:solidFill>
                <a:schemeClr val="tx1"/>
              </a:solidFill>
            </a:rPr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 Kustannusten nousu (vuokrat, palkat, raaka-aineet)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i-FI" sz="1400" b="1" kern="1200" dirty="0">
              <a:solidFill>
                <a:schemeClr val="tx1"/>
              </a:solidFill>
            </a:rPr>
            <a:t>Asenteet ja ennakkoluulot</a:t>
          </a:r>
        </a:p>
      </dsp:txBody>
      <dsp:txXfrm>
        <a:off x="1208164" y="3314710"/>
        <a:ext cx="3394243" cy="2341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2F3F00-E2A4-7C4F-B297-D28B73E3A1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36D80-4D65-5E4A-BF9D-D495BB386C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72C6-6B67-C64B-A1FF-6C2FD7730A2D}" type="datetimeFigureOut">
              <a:rPr lang="fi-FI" smtClean="0"/>
              <a:t>28.1.2020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E9D59-508D-1044-8C19-E793B6B378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D54EB-4E55-6548-862D-0DE108776C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3182-E2EB-5B4F-A576-BB26B62B35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607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77E4C-E692-8F43-A2B3-D45A898BD23F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32334-8710-684E-B48B-1DBAE0D4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32334-8710-684E-B48B-1DBAE0D4D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3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32334-8710-684E-B48B-1DBAE0D4DA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0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32334-8710-684E-B48B-1DBAE0D4DA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1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0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8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03F7D-FAE3-4D43-B74B-C6F341B942C5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A1C9-9E7C-B442-A383-0FBDE6B5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1074"/>
            <a:ext cx="9144000" cy="2793531"/>
          </a:xfrm>
        </p:spPr>
        <p:txBody>
          <a:bodyPr>
            <a:normAutofit fontScale="90000"/>
          </a:bodyPr>
          <a:lstStyle/>
          <a:p>
            <a:br>
              <a:rPr lang="fi-FI" b="1" dirty="0"/>
            </a:br>
            <a:r>
              <a:rPr lang="fi-FI" sz="5300" b="1" dirty="0">
                <a:latin typeface="+mn-lt"/>
              </a:rPr>
              <a:t>Maahanmuuttajien</a:t>
            </a:r>
            <a:r>
              <a:rPr lang="fi-FI" sz="5300" b="1" dirty="0"/>
              <a:t> </a:t>
            </a:r>
            <a:r>
              <a:rPr lang="fi-FI" sz="5300" b="1" dirty="0">
                <a:latin typeface="+mn-lt"/>
              </a:rPr>
              <a:t>kokemuksia kotoutumisesta ja työllistymisestä Lapissa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2939"/>
            <a:ext cx="9144000" cy="147353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Nafisa Yeasmin </a:t>
            </a:r>
          </a:p>
          <a:p>
            <a:r>
              <a:rPr lang="en-US" dirty="0" err="1"/>
              <a:t>Projektipäällikkö</a:t>
            </a:r>
            <a:endParaRPr lang="en-US" dirty="0"/>
          </a:p>
        </p:txBody>
      </p:sp>
      <p:pic>
        <p:nvPicPr>
          <p:cNvPr id="4" name="Picture 7" descr="http://www.rakennerahastot.fi/documents/10179/54973/EU_ESR_FI_vertical_20mm_rgb.png/70bab206-20a5-4029-8c95-d38eaa01270d?t=140678990960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206" y="5366478"/>
            <a:ext cx="1296144" cy="1133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178" y="5178862"/>
            <a:ext cx="1865881" cy="1320810"/>
          </a:xfrm>
          <a:prstGeom prst="rect">
            <a:avLst/>
          </a:prstGeom>
        </p:spPr>
      </p:pic>
      <p:pic>
        <p:nvPicPr>
          <p:cNvPr id="6" name="image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8063" y="161617"/>
            <a:ext cx="4016526" cy="116945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0645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Yrityspolku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>
            <a:normAutofit/>
          </a:bodyPr>
          <a:lstStyle/>
          <a:p>
            <a:r>
              <a:rPr lang="en-US" dirty="0" err="1"/>
              <a:t>Perehdytysvaihe</a:t>
            </a:r>
            <a:r>
              <a:rPr lang="en-US" dirty="0"/>
              <a:t>; 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fi-FI" dirty="0"/>
              <a:t>suomalainen </a:t>
            </a:r>
            <a:r>
              <a:rPr lang="fi-FI" dirty="0" err="1"/>
              <a:t>lainsäädäntö</a:t>
            </a:r>
            <a:r>
              <a:rPr lang="fi-FI" dirty="0"/>
              <a:t> ja liiketoimintakulttuuri.</a:t>
            </a:r>
          </a:p>
          <a:p>
            <a:endParaRPr lang="fi-FI" dirty="0"/>
          </a:p>
          <a:p>
            <a:r>
              <a:rPr lang="en-US" dirty="0" err="1"/>
              <a:t>Strateginen</a:t>
            </a:r>
            <a:r>
              <a:rPr lang="en-US" dirty="0"/>
              <a:t> </a:t>
            </a:r>
            <a:r>
              <a:rPr lang="en-US" dirty="0" err="1"/>
              <a:t>vaihe</a:t>
            </a:r>
            <a:r>
              <a:rPr lang="en-US" dirty="0"/>
              <a:t>;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yritysosaaminen</a:t>
            </a:r>
            <a:r>
              <a:rPr lang="en-US" dirty="0"/>
              <a:t> ja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soveltaminen</a:t>
            </a:r>
            <a:r>
              <a:rPr lang="en-US" dirty="0"/>
              <a:t> </a:t>
            </a:r>
            <a:r>
              <a:rPr lang="en-US" dirty="0" err="1"/>
              <a:t>Suomen</a:t>
            </a:r>
            <a:r>
              <a:rPr lang="en-US" dirty="0"/>
              <a:t> </a:t>
            </a:r>
            <a:r>
              <a:rPr lang="en-US" dirty="0" err="1"/>
              <a:t>yritysmaailmaan</a:t>
            </a:r>
            <a:r>
              <a:rPr lang="en-US" dirty="0"/>
              <a:t>, </a:t>
            </a:r>
            <a:r>
              <a:rPr lang="en-US" dirty="0" err="1"/>
              <a:t>verkostoituminen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Toimintavaihe</a:t>
            </a:r>
            <a:r>
              <a:rPr lang="en-US" dirty="0"/>
              <a:t>; mm. </a:t>
            </a:r>
            <a:r>
              <a:rPr lang="en-US" dirty="0" err="1"/>
              <a:t>markkinointi</a:t>
            </a:r>
            <a:r>
              <a:rPr lang="en-US" dirty="0"/>
              <a:t> ja </a:t>
            </a:r>
            <a:r>
              <a:rPr lang="en-US" dirty="0" err="1"/>
              <a:t>hinnoitelu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Taktinen</a:t>
            </a:r>
            <a:r>
              <a:rPr lang="en-US" dirty="0"/>
              <a:t> </a:t>
            </a:r>
            <a:r>
              <a:rPr lang="en-US" dirty="0" err="1"/>
              <a:t>vaihe</a:t>
            </a:r>
            <a:r>
              <a:rPr lang="en-US" dirty="0"/>
              <a:t>;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mahdollisuuksien</a:t>
            </a:r>
            <a:r>
              <a:rPr lang="en-US" dirty="0"/>
              <a:t> </a:t>
            </a:r>
            <a:r>
              <a:rPr lang="en-US" dirty="0" err="1"/>
              <a:t>rakenteen</a:t>
            </a:r>
            <a:r>
              <a:rPr lang="en-US" dirty="0"/>
              <a:t> </a:t>
            </a:r>
            <a:r>
              <a:rPr lang="en-US" dirty="0" err="1"/>
              <a:t>löytäminen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618" y="4441913"/>
            <a:ext cx="1489128" cy="1054116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C0F2647D-D3EC-F045-8C2A-54DB70D070F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782" y="3452683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907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b="1" dirty="0" err="1"/>
              <a:t>Tukimuodot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✖  Maahanmuuttajien tietoisuuden </a:t>
            </a:r>
            <a:r>
              <a:rPr lang="fi-FI" dirty="0" err="1"/>
              <a:t>lisääminen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✖  </a:t>
            </a:r>
            <a:r>
              <a:rPr lang="fi-FI" dirty="0" err="1"/>
              <a:t>Yrittäjien</a:t>
            </a:r>
            <a:r>
              <a:rPr lang="fi-FI" dirty="0"/>
              <a:t> taitojen ja osaamisen vahvistaminen. </a:t>
            </a:r>
          </a:p>
          <a:p>
            <a:pPr marL="0" indent="0">
              <a:buNone/>
            </a:pPr>
            <a:r>
              <a:rPr lang="fi-FI" dirty="0"/>
              <a:t>✖  </a:t>
            </a:r>
            <a:r>
              <a:rPr lang="fi-FI" dirty="0" err="1"/>
              <a:t>Yrittäjien</a:t>
            </a:r>
            <a:r>
              <a:rPr lang="fi-FI" dirty="0"/>
              <a:t> sosiaalisten, kulttuuristen ja taloudellisten resurssien </a:t>
            </a:r>
          </a:p>
          <a:p>
            <a:pPr marL="0" indent="0">
              <a:buNone/>
            </a:pPr>
            <a:r>
              <a:rPr lang="fi-FI" dirty="0"/>
              <a:t>        parantaminen. </a:t>
            </a:r>
          </a:p>
          <a:p>
            <a:pPr marL="0" indent="0">
              <a:buNone/>
            </a:pPr>
            <a:r>
              <a:rPr lang="fi-FI" dirty="0"/>
              <a:t>✖  Markkinaolosuhteiden parantaminen. </a:t>
            </a:r>
          </a:p>
          <a:p>
            <a:pPr marL="0" indent="0">
              <a:buNone/>
            </a:pPr>
            <a:r>
              <a:rPr lang="fi-FI" dirty="0"/>
              <a:t>✖  </a:t>
            </a:r>
            <a:r>
              <a:rPr lang="fi-FI" dirty="0" err="1"/>
              <a:t>Maahanmuuttajayrittäjyytta</a:t>
            </a:r>
            <a:r>
              <a:rPr lang="fi-FI" dirty="0"/>
              <a:t>̈ suosivan </a:t>
            </a:r>
            <a:r>
              <a:rPr lang="fi-FI" dirty="0" err="1"/>
              <a:t>sääntelyn</a:t>
            </a:r>
            <a:r>
              <a:rPr lang="fi-FI" dirty="0"/>
              <a:t> </a:t>
            </a:r>
            <a:r>
              <a:rPr lang="fi-FI" dirty="0" err="1"/>
              <a:t>kehittäminen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✖  Maahanmuuttajien kanssa </a:t>
            </a:r>
            <a:r>
              <a:rPr lang="fi-FI" dirty="0" err="1"/>
              <a:t>työskentelevien</a:t>
            </a:r>
            <a:r>
              <a:rPr lang="fi-FI" dirty="0"/>
              <a:t> </a:t>
            </a:r>
            <a:r>
              <a:rPr lang="fi-FI" dirty="0" err="1"/>
              <a:t>järjestöjen</a:t>
            </a:r>
            <a:r>
              <a:rPr lang="fi-FI" dirty="0"/>
              <a:t> ja </a:t>
            </a:r>
          </a:p>
          <a:p>
            <a:pPr marL="0" indent="0">
              <a:buNone/>
            </a:pPr>
            <a:r>
              <a:rPr lang="fi-FI" dirty="0"/>
              <a:t>       viranomaistahojen vahvistaminen. </a:t>
            </a:r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385" y="4042620"/>
            <a:ext cx="1588829" cy="1124692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49C7228C-161A-A043-838E-37330D2F3994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876550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070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err="1"/>
              <a:t>Menestyjia</a:t>
            </a:r>
            <a:r>
              <a:rPr lang="fi-FI" b="1" dirty="0"/>
              <a:t>̈ </a:t>
            </a:r>
            <a:r>
              <a:rPr lang="fi-FI" b="1" dirty="0" err="1"/>
              <a:t>yhdistävia</a:t>
            </a:r>
            <a:r>
              <a:rPr lang="fi-FI" b="1" dirty="0"/>
              <a:t>̈ </a:t>
            </a:r>
            <a:r>
              <a:rPr lang="fi-FI" b="1" dirty="0" err="1"/>
              <a:t>tekijöita</a:t>
            </a:r>
            <a:r>
              <a:rPr lang="fi-FI" b="1" dirty="0"/>
              <a:t>̈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Korkea koulutustaso.</a:t>
            </a:r>
          </a:p>
          <a:p>
            <a:endParaRPr lang="fi-FI" dirty="0"/>
          </a:p>
          <a:p>
            <a:r>
              <a:rPr lang="fi-FI" dirty="0"/>
              <a:t>Hyvä kielitaito ja maan tuntemus.</a:t>
            </a:r>
          </a:p>
          <a:p>
            <a:endParaRPr lang="fi-FI" dirty="0"/>
          </a:p>
          <a:p>
            <a:r>
              <a:rPr lang="fi-FI" dirty="0"/>
              <a:t>Kyky toimia oman etnisen verkoston ja muun paikallisen yhteiskunnan rajapinnalla.</a:t>
            </a:r>
          </a:p>
          <a:p>
            <a:r>
              <a:rPr lang="fi-FI" dirty="0"/>
              <a:t>Integraatio paikallisiin yritys- ja </a:t>
            </a:r>
            <a:r>
              <a:rPr lang="fi-FI" dirty="0" err="1"/>
              <a:t>asiantuntijayhteisöihin</a:t>
            </a:r>
            <a:r>
              <a:rPr lang="fi-FI" dirty="0"/>
              <a:t>, jotka ovat </a:t>
            </a:r>
            <a:r>
              <a:rPr lang="fi-FI" dirty="0" err="1"/>
              <a:t>hyvia</a:t>
            </a:r>
            <a:r>
              <a:rPr lang="fi-FI" dirty="0"/>
              <a:t>̈ kontaktien ja oikeanlaisten neuvojen </a:t>
            </a:r>
            <a:r>
              <a:rPr lang="fi-FI" dirty="0" err="1"/>
              <a:t>lähteita</a:t>
            </a:r>
            <a:r>
              <a:rPr lang="fi-FI" dirty="0"/>
              <a:t>̈. </a:t>
            </a:r>
          </a:p>
          <a:p>
            <a:pPr marL="0" indent="0">
              <a:buNone/>
            </a:pPr>
            <a:endParaRPr lang="fi-FI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56" y="5457050"/>
            <a:ext cx="1633510" cy="1156320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71512DA4-26AD-E04F-AB6D-8361AC7DE911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754" y="5591987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653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b="1" dirty="0" err="1"/>
              <a:t>Maahanmuuttajien</a:t>
            </a:r>
            <a:r>
              <a:rPr lang="en-US" b="1" dirty="0"/>
              <a:t> </a:t>
            </a:r>
            <a:r>
              <a:rPr lang="en-US" b="1" dirty="0" err="1"/>
              <a:t>mielestä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Realistinen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 ja </a:t>
            </a:r>
            <a:r>
              <a:rPr lang="en-US" dirty="0" err="1"/>
              <a:t>jatkuvaa</a:t>
            </a:r>
            <a:r>
              <a:rPr lang="en-US" dirty="0"/>
              <a:t> </a:t>
            </a:r>
            <a:r>
              <a:rPr lang="en-US" dirty="0" err="1"/>
              <a:t>neuvontaa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yritysten</a:t>
            </a:r>
            <a:r>
              <a:rPr lang="en-US" dirty="0"/>
              <a:t> </a:t>
            </a:r>
            <a:r>
              <a:rPr lang="en-US" dirty="0" err="1"/>
              <a:t>perustamisen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Liian</a:t>
            </a:r>
            <a:r>
              <a:rPr lang="en-US" dirty="0"/>
              <a:t> </a:t>
            </a:r>
            <a:r>
              <a:rPr lang="en-US" dirty="0" err="1"/>
              <a:t>paljon</a:t>
            </a:r>
            <a:r>
              <a:rPr lang="en-US" dirty="0"/>
              <a:t> </a:t>
            </a:r>
            <a:r>
              <a:rPr lang="en-US" dirty="0" err="1"/>
              <a:t>byrokratiaa</a:t>
            </a:r>
            <a:r>
              <a:rPr lang="en-US" dirty="0"/>
              <a:t>,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verotus</a:t>
            </a:r>
            <a:r>
              <a:rPr lang="en-US" dirty="0"/>
              <a:t>, </a:t>
            </a:r>
            <a:r>
              <a:rPr lang="en-US" dirty="0" err="1"/>
              <a:t>kalliit</a:t>
            </a:r>
            <a:r>
              <a:rPr lang="en-US" dirty="0"/>
              <a:t> </a:t>
            </a:r>
            <a:r>
              <a:rPr lang="en-US" dirty="0" err="1"/>
              <a:t>kiinteistövuokrat</a:t>
            </a:r>
            <a:r>
              <a:rPr lang="en-US" dirty="0"/>
              <a:t>, </a:t>
            </a:r>
            <a:r>
              <a:rPr lang="en-US" dirty="0" err="1"/>
              <a:t>lainsäädäntö</a:t>
            </a:r>
            <a:r>
              <a:rPr lang="en-US" dirty="0"/>
              <a:t>, </a:t>
            </a:r>
            <a:r>
              <a:rPr lang="en-US" dirty="0" err="1"/>
              <a:t>vakuutukset</a:t>
            </a:r>
            <a:r>
              <a:rPr lang="en-US" dirty="0"/>
              <a:t>, </a:t>
            </a:r>
            <a:r>
              <a:rPr lang="en-US" dirty="0" err="1"/>
              <a:t>kirjanpito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Koulutusmuoto</a:t>
            </a:r>
            <a:r>
              <a:rPr lang="en-US" dirty="0"/>
              <a:t>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fi-FI" dirty="0" err="1"/>
              <a:t>viela</a:t>
            </a:r>
            <a:r>
              <a:rPr lang="fi-FI" dirty="0"/>
              <a:t>̈ silloinkin, kun yritystoiminta on jo </a:t>
            </a:r>
            <a:r>
              <a:rPr lang="fi-FI" dirty="0" err="1"/>
              <a:t>käynnissa</a:t>
            </a:r>
            <a:r>
              <a:rPr lang="fi-FI" dirty="0"/>
              <a:t>̈, sillä vasta silloin tuore </a:t>
            </a:r>
            <a:r>
              <a:rPr lang="fi-FI" dirty="0" err="1"/>
              <a:t>yrittäja</a:t>
            </a:r>
            <a:r>
              <a:rPr lang="fi-FI" dirty="0"/>
              <a:t>̈ osaa </a:t>
            </a:r>
            <a:r>
              <a:rPr lang="fi-FI" dirty="0" err="1"/>
              <a:t>kysya</a:t>
            </a:r>
            <a:r>
              <a:rPr lang="fi-FI" dirty="0"/>
              <a:t>̈ oikeita asioita ja tajuaa kaiken sen, </a:t>
            </a:r>
            <a:r>
              <a:rPr lang="fi-FI" dirty="0" err="1"/>
              <a:t>mista</a:t>
            </a:r>
            <a:r>
              <a:rPr lang="fi-FI" dirty="0"/>
              <a:t>̈ aiheista </a:t>
            </a:r>
            <a:r>
              <a:rPr lang="fi-FI" dirty="0" err="1"/>
              <a:t>hän</a:t>
            </a:r>
            <a:r>
              <a:rPr lang="fi-FI" dirty="0"/>
              <a:t> tarvitsee </a:t>
            </a:r>
            <a:r>
              <a:rPr lang="fi-FI" dirty="0" err="1"/>
              <a:t>lisäa</a:t>
            </a:r>
            <a:r>
              <a:rPr lang="fi-FI" dirty="0"/>
              <a:t>̈ tietoa.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206" y="4291071"/>
            <a:ext cx="1306482" cy="675962"/>
          </a:xfrm>
          <a:prstGeom prst="rect">
            <a:avLst/>
          </a:prstGeom>
        </p:spPr>
      </p:pic>
      <p:pic>
        <p:nvPicPr>
          <p:cNvPr id="5" name="Kuv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012" y="3234306"/>
            <a:ext cx="1492870" cy="1056765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D85DDA69-3615-F24B-9347-F4FB66803232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2324100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534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Maahanmuuttajayrittäjyys</a:t>
            </a:r>
            <a:r>
              <a:rPr lang="en-US" b="1" dirty="0"/>
              <a:t> (SWOT)</a:t>
            </a:r>
            <a:r>
              <a:rPr lang="en-US" dirty="0"/>
              <a:t>					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D27C97E-FDD7-8B49-87A0-DFBB1A804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886738"/>
              </p:ext>
            </p:extLst>
          </p:nvPr>
        </p:nvGraphicFramePr>
        <p:xfrm>
          <a:off x="635000" y="914400"/>
          <a:ext cx="10718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Kuva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40" y="3429000"/>
            <a:ext cx="1618520" cy="1145709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C24EE318-5215-BB4C-8922-529A29C31BA7}"/>
              </a:ext>
            </a:extLst>
          </p:cNvPr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724" y="2239963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150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Osuuskunta</a:t>
            </a:r>
            <a:r>
              <a:rPr lang="en-US" b="1" dirty="0"/>
              <a:t>/</a:t>
            </a:r>
            <a:r>
              <a:rPr lang="en-US" b="1" dirty="0" err="1"/>
              <a:t>yhteiskunnallinen</a:t>
            </a:r>
            <a:r>
              <a:rPr lang="en-US" b="1" dirty="0"/>
              <a:t> </a:t>
            </a:r>
            <a:r>
              <a:rPr lang="en-US" b="1" dirty="0" err="1"/>
              <a:t>Yritys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b="1" dirty="0"/>
              <a:t>Työosuuskunta</a:t>
            </a:r>
            <a:r>
              <a:rPr lang="fi-FI" dirty="0"/>
              <a:t> on jäsentensä omistama osuuskunta, yritys, jonka tarkoituksena on työllistää jäseniään. Tyypillisesti työosuuskunnan tarkoituksena ei ole tuottaa voittoa, vaan tulos jaetaan tilikauden aikana palkkoina työtä tehneille. </a:t>
            </a:r>
          </a:p>
          <a:p>
            <a:endParaRPr lang="fi-FI" dirty="0"/>
          </a:p>
          <a:p>
            <a:r>
              <a:rPr lang="fi-FI" b="1" dirty="0"/>
              <a:t>Yhteiskunnallinen yritys </a:t>
            </a:r>
          </a:p>
          <a:p>
            <a:pPr marL="0" indent="0">
              <a:buNone/>
            </a:pPr>
            <a:r>
              <a:rPr lang="fi-FI" dirty="0"/>
              <a:t>i. </a:t>
            </a:r>
            <a:r>
              <a:rPr lang="fi-FI" i="1" dirty="0"/>
              <a:t>Yhteiskunnallisen yrityksen ensisijainen tarkoitus ja tavoite on yhteiskunnallisen hyvän tuottaminen. Yhteiskunnallinen yritys harjoittaa vastuullista liiketoimintaa.</a:t>
            </a:r>
          </a:p>
          <a:p>
            <a:pPr marL="0" indent="0">
              <a:buNone/>
            </a:pPr>
            <a:r>
              <a:rPr lang="fi-FI" i="1" dirty="0"/>
              <a:t>ii. Rajoitettu voitonjako. Yhteiskunnallinen yritys käyttää suurimman osan voitostaan liikeideansa mukaisen yhteiskunnallisen hyvän tuottamiseen joko kehittämällä omaa toimintaansa tai lahjoittaen sen toiminta-ajatuksensa mukaisesti.</a:t>
            </a:r>
          </a:p>
          <a:p>
            <a:pPr marL="0" indent="0">
              <a:buNone/>
            </a:pPr>
            <a:r>
              <a:rPr lang="fi-FI" i="1" dirty="0"/>
              <a:t>iii. Liiketoiminnan avoimuus ja läpinäkyvyys.</a:t>
            </a:r>
          </a:p>
          <a:p>
            <a:pPr marL="0" indent="0">
              <a:buNone/>
            </a:pPr>
            <a:r>
              <a:rPr lang="fi-FI" i="1" dirty="0"/>
              <a:t>– Työntekijöiden osallistuminen ja vaikuttaminen yrityksen päätöksentekoon mukaan lukien työntekijäomisteisuus</a:t>
            </a:r>
          </a:p>
          <a:p>
            <a:pPr marL="0" indent="0">
              <a:buNone/>
            </a:pPr>
            <a:r>
              <a:rPr lang="fi-FI" i="1" dirty="0"/>
              <a:t>– Yhteiskunnallisen vaikuttavuuden ja tuotettujen yhteiskunnallisten vaikutusten mittaaminen.</a:t>
            </a:r>
          </a:p>
          <a:p>
            <a:pPr marL="0" indent="0">
              <a:buNone/>
            </a:pPr>
            <a:r>
              <a:rPr lang="fi-FI" i="1" dirty="0"/>
              <a:t>– Heikossa työmarkkina-asemassa olevien työllistäminen</a:t>
            </a:r>
          </a:p>
          <a:p>
            <a:pPr marL="0" indent="0">
              <a:buNone/>
            </a:pPr>
            <a:r>
              <a:rPr lang="fi-FI" i="1" dirty="0"/>
              <a:t>– Innovatiivisten toiminta- ja palvelumallien soveltaminen yrityksen omalla toimialalla</a:t>
            </a:r>
            <a:r>
              <a:rPr lang="fi-FI" dirty="0"/>
              <a:t> (Suomalaisen Työn Liitto)</a:t>
            </a:r>
          </a:p>
          <a:p>
            <a:pPr marL="0" indent="0">
              <a:buNone/>
            </a:pPr>
            <a:br>
              <a:rPr lang="fi-FI" dirty="0"/>
            </a:br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85" y="4365701"/>
            <a:ext cx="1219108" cy="862976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44EEC93E-7EA2-1E43-B27F-13669797F273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893" y="3260801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25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Mahdollisuudet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101" y="1484262"/>
            <a:ext cx="10515600" cy="4887809"/>
          </a:xfrm>
        </p:spPr>
        <p:txBody>
          <a:bodyPr>
            <a:normAutofit/>
          </a:bodyPr>
          <a:lstStyle/>
          <a:p>
            <a:r>
              <a:rPr lang="en-US" dirty="0" err="1"/>
              <a:t>Vähäriskinen</a:t>
            </a:r>
            <a:r>
              <a:rPr lang="en-US" dirty="0"/>
              <a:t> </a:t>
            </a:r>
            <a:r>
              <a:rPr lang="en-US" dirty="0" err="1"/>
              <a:t>maahanmuuttajille</a:t>
            </a:r>
            <a:r>
              <a:rPr lang="en-US" dirty="0"/>
              <a:t>.</a:t>
            </a:r>
          </a:p>
          <a:p>
            <a:r>
              <a:rPr lang="fi-FI" dirty="0"/>
              <a:t>Turvallinen tapa oppia bisneksen tekoa. </a:t>
            </a:r>
            <a:endParaRPr lang="en-US" dirty="0"/>
          </a:p>
          <a:p>
            <a:r>
              <a:rPr lang="fi-FI" dirty="0"/>
              <a:t>Tekee </a:t>
            </a:r>
            <a:r>
              <a:rPr lang="fi-FI" dirty="0" err="1"/>
              <a:t>päätöksia</a:t>
            </a:r>
            <a:r>
              <a:rPr lang="fi-FI" dirty="0"/>
              <a:t>̈ ja </a:t>
            </a:r>
            <a:r>
              <a:rPr lang="fi-FI" dirty="0" err="1"/>
              <a:t>kehittäa</a:t>
            </a:r>
            <a:r>
              <a:rPr lang="fi-FI" dirty="0"/>
              <a:t>̈ toimintaa yhdessä.</a:t>
            </a:r>
          </a:p>
          <a:p>
            <a:r>
              <a:rPr lang="fi-FI" dirty="0"/>
              <a:t>Oppii johtamista, hallinnointia, taloutta ja strategista kehittämistä.</a:t>
            </a:r>
          </a:p>
          <a:p>
            <a:r>
              <a:rPr lang="fi-FI" dirty="0"/>
              <a:t>Epävarmuuden sieto kasvaa.</a:t>
            </a:r>
          </a:p>
          <a:p>
            <a:r>
              <a:rPr lang="fi-FI" dirty="0"/>
              <a:t>Yhteiset arvot ja turvaverkko. </a:t>
            </a:r>
          </a:p>
          <a:p>
            <a:r>
              <a:rPr lang="fi-FI" dirty="0"/>
              <a:t>Luo mahdollisuuden torjua </a:t>
            </a:r>
            <a:r>
              <a:rPr lang="fi-FI" dirty="0" err="1"/>
              <a:t>stressia</a:t>
            </a:r>
            <a:r>
              <a:rPr lang="fi-FI" dirty="0"/>
              <a:t>̈ ja </a:t>
            </a:r>
            <a:r>
              <a:rPr lang="fi-FI" dirty="0" err="1"/>
              <a:t>eristäytymista</a:t>
            </a:r>
            <a:r>
              <a:rPr lang="fi-FI" dirty="0"/>
              <a:t>̈ </a:t>
            </a:r>
            <a:r>
              <a:rPr lang="fi-FI" dirty="0" err="1"/>
              <a:t>työmarkkinoilta</a:t>
            </a:r>
            <a:r>
              <a:rPr lang="fi-FI" dirty="0"/>
              <a:t>. </a:t>
            </a:r>
          </a:p>
          <a:p>
            <a:r>
              <a:rPr lang="fi-FI" dirty="0"/>
              <a:t>Intoa ja luovaa ratkaisukykyä̈. </a:t>
            </a:r>
          </a:p>
          <a:p>
            <a:r>
              <a:rPr lang="fi-FI" dirty="0"/>
              <a:t>Luo positiivista mielialaa ja </a:t>
            </a:r>
            <a:r>
              <a:rPr lang="fi-FI" dirty="0" err="1"/>
              <a:t>edistäa</a:t>
            </a:r>
            <a:r>
              <a:rPr lang="fi-FI" dirty="0"/>
              <a:t>̈ </a:t>
            </a:r>
            <a:r>
              <a:rPr lang="fi-FI" dirty="0" err="1"/>
              <a:t>pääsya</a:t>
            </a:r>
            <a:r>
              <a:rPr lang="fi-FI" dirty="0"/>
              <a:t>̈ </a:t>
            </a:r>
            <a:r>
              <a:rPr lang="fi-FI" dirty="0" err="1"/>
              <a:t>työmarkkinoille</a:t>
            </a:r>
            <a:r>
              <a:rPr lang="fi-FI" dirty="0"/>
              <a:t>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012" y="2233974"/>
            <a:ext cx="1397575" cy="989308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11B93C9C-AC09-1B4B-859D-402D5DE5DEE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300646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4307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Haasteet</a:t>
            </a:r>
            <a:r>
              <a:rPr lang="en-US" b="1" dirty="0"/>
              <a:t> </a:t>
            </a:r>
            <a:r>
              <a:rPr lang="en-US" b="1" dirty="0" err="1"/>
              <a:t>Suomessa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vähiten resursseja yhteiskunnallisten yritysten käytössä.</a:t>
            </a:r>
          </a:p>
          <a:p>
            <a:r>
              <a:rPr lang="fi-FI" dirty="0"/>
              <a:t>vähiten yhteiskunnallisia yrityksiä.</a:t>
            </a:r>
          </a:p>
          <a:p>
            <a:r>
              <a:rPr lang="fi-FI" dirty="0"/>
              <a:t>yhteistyössä ei halua kasvuun ja ammattilaisuuteen.</a:t>
            </a:r>
          </a:p>
          <a:p>
            <a:r>
              <a:rPr lang="fi-FI" dirty="0"/>
              <a:t>vähiten yhteistyötä perinteisten yritysten kanssa.</a:t>
            </a:r>
          </a:p>
          <a:p>
            <a:r>
              <a:rPr lang="fi-FI" dirty="0"/>
              <a:t>vähiten sosiaalisia pankkeja ja lainoittajia.</a:t>
            </a:r>
          </a:p>
          <a:p>
            <a:r>
              <a:rPr lang="fi-FI" dirty="0"/>
              <a:t>vähiten pankit tukemassa.  </a:t>
            </a:r>
          </a:p>
          <a:p>
            <a:r>
              <a:rPr lang="fi-FI" dirty="0"/>
              <a:t>vähiten visioita johtamiseen.</a:t>
            </a:r>
          </a:p>
          <a:p>
            <a:r>
              <a:rPr lang="fi-FI" dirty="0"/>
              <a:t>vähiten ymmärrystä ja arvoa työlle.</a:t>
            </a:r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67" y="2168223"/>
            <a:ext cx="1781074" cy="1260777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3D5C2EF7-64F1-7D4C-A56C-075FBDBF4312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404" y="3569853"/>
            <a:ext cx="106680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1AF64951-FAD1-AA43-845D-50DEA6A16E92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404" y="3548630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063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b="1" dirty="0" err="1"/>
              <a:t>Suosituksia</a:t>
            </a:r>
            <a:r>
              <a:rPr lang="en-US" b="1" dirty="0"/>
              <a:t>/Aim2Work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Lisätään tietoisuutta yhteiskunnallisesta yrittäjyydestä ja työosuuskuntien työstä.</a:t>
            </a:r>
          </a:p>
          <a:p>
            <a:r>
              <a:rPr lang="fi-FI" dirty="0"/>
              <a:t>Nostetaan yhteiskunnallisten yritysten ja työosuuskuntien arvostusta. </a:t>
            </a:r>
          </a:p>
          <a:p>
            <a:r>
              <a:rPr lang="fi-FI" dirty="0"/>
              <a:t> Luodaan sisäisen sosiaalisen yrittäjyyden kulttuuria perinteisiin yrityksiin.</a:t>
            </a:r>
          </a:p>
          <a:p>
            <a:r>
              <a:rPr lang="fi-FI" dirty="0"/>
              <a:t>Rakennetaan Foorumi yhteiskunnallisille yrityksille ja työosuuskunnille ”Hautomo”.</a:t>
            </a:r>
          </a:p>
          <a:p>
            <a:r>
              <a:rPr lang="fi-FI" dirty="0"/>
              <a:t>Harkinnat ja rahoitusmahdollisuudet.</a:t>
            </a:r>
          </a:p>
          <a:p>
            <a:pPr lvl="0"/>
            <a:r>
              <a:rPr lang="fi-FI" dirty="0"/>
              <a:t>Etsitään tukea, jolla työosuuskunnat voivat laajentua. </a:t>
            </a:r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15" y="3123918"/>
            <a:ext cx="1781074" cy="1260777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19ACE32B-E679-D043-9B57-D706B64B0F9F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893" y="4578088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666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Kestävä</a:t>
            </a:r>
            <a:r>
              <a:rPr lang="en-US" b="1" dirty="0"/>
              <a:t>  </a:t>
            </a:r>
            <a:r>
              <a:rPr lang="en-US" b="1" dirty="0" err="1"/>
              <a:t>maahanmuuttajien</a:t>
            </a:r>
            <a:r>
              <a:rPr lang="en-US" b="1" dirty="0"/>
              <a:t> </a:t>
            </a:r>
            <a:r>
              <a:rPr lang="en-US" b="1" dirty="0" err="1"/>
              <a:t>osuuskuntamalli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154" y="5807112"/>
            <a:ext cx="1588957" cy="1124782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76BD5B54-EDE3-2C48-A230-D2BF885D491A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111" y="5767003"/>
            <a:ext cx="1066800" cy="11124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345BE31-90F3-6A44-A1E0-B10A1171302C}"/>
              </a:ext>
            </a:extLst>
          </p:cNvPr>
          <p:cNvSpPr/>
          <p:nvPr/>
        </p:nvSpPr>
        <p:spPr>
          <a:xfrm>
            <a:off x="1864702" y="1825625"/>
            <a:ext cx="8757138" cy="6948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Maahanmuuttajia/pitkäaikaistyöttömiä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B8E74F1-33C0-3041-8BD1-1A828E6F5DC3}"/>
              </a:ext>
            </a:extLst>
          </p:cNvPr>
          <p:cNvSpPr/>
          <p:nvPr/>
        </p:nvSpPr>
        <p:spPr>
          <a:xfrm>
            <a:off x="2109206" y="3158820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Osuuskunta 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C719BC0-0811-9949-AF75-001B2A537292}"/>
              </a:ext>
            </a:extLst>
          </p:cNvPr>
          <p:cNvSpPr/>
          <p:nvPr/>
        </p:nvSpPr>
        <p:spPr>
          <a:xfrm>
            <a:off x="4891188" y="3195736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Osuuskunta B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E2FE43-58E9-A543-9D62-71A877E0F56F}"/>
              </a:ext>
            </a:extLst>
          </p:cNvPr>
          <p:cNvSpPr/>
          <p:nvPr/>
        </p:nvSpPr>
        <p:spPr>
          <a:xfrm>
            <a:off x="8060349" y="3195736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Osuuskunta C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5B18964-AF0A-4F49-85A3-3E0C5E4A058F}"/>
              </a:ext>
            </a:extLst>
          </p:cNvPr>
          <p:cNvSpPr/>
          <p:nvPr/>
        </p:nvSpPr>
        <p:spPr>
          <a:xfrm>
            <a:off x="1864702" y="4090847"/>
            <a:ext cx="8757138" cy="3287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Osuuskuntien Yhteistyöelin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C14557E-1CC3-D24B-9179-13BE1C208D0A}"/>
              </a:ext>
            </a:extLst>
          </p:cNvPr>
          <p:cNvSpPr/>
          <p:nvPr/>
        </p:nvSpPr>
        <p:spPr>
          <a:xfrm>
            <a:off x="1864702" y="4389988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A,B,C Edustajat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D8BA800-30F5-3645-A879-524E220ECF57}"/>
              </a:ext>
            </a:extLst>
          </p:cNvPr>
          <p:cNvSpPr/>
          <p:nvPr/>
        </p:nvSpPr>
        <p:spPr>
          <a:xfrm>
            <a:off x="3982910" y="4387009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Edustajat esim. yrittäjät, yhteisö, kunnat,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859E932-E64E-524B-91DA-4A2EE7C99119}"/>
              </a:ext>
            </a:extLst>
          </p:cNvPr>
          <p:cNvSpPr/>
          <p:nvPr/>
        </p:nvSpPr>
        <p:spPr>
          <a:xfrm>
            <a:off x="6192362" y="4387009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Edustajat Järjestöjen, vapaaehtoisten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1E8351D-27E4-D446-9F0F-21A52B9FA026}"/>
              </a:ext>
            </a:extLst>
          </p:cNvPr>
          <p:cNvSpPr/>
          <p:nvPr/>
        </p:nvSpPr>
        <p:spPr>
          <a:xfrm>
            <a:off x="8359658" y="4387009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Ammattiyhdistysten edustajat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F8724B7-EABA-824F-BA08-298FDEE97299}"/>
              </a:ext>
            </a:extLst>
          </p:cNvPr>
          <p:cNvSpPr/>
          <p:nvPr/>
        </p:nvSpPr>
        <p:spPr>
          <a:xfrm>
            <a:off x="8175404" y="5509278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Yhteistyöelimen edustaja/t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3391553-8735-2E4F-9DC9-51EBD46B7389}"/>
              </a:ext>
            </a:extLst>
          </p:cNvPr>
          <p:cNvSpPr/>
          <p:nvPr/>
        </p:nvSpPr>
        <p:spPr>
          <a:xfrm>
            <a:off x="5989115" y="5531811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Rahoittajien, säätiöiden, rahastojen edustajat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76AA84F-9F02-5D48-9213-5CAA718BDEC9}"/>
              </a:ext>
            </a:extLst>
          </p:cNvPr>
          <p:cNvSpPr/>
          <p:nvPr/>
        </p:nvSpPr>
        <p:spPr>
          <a:xfrm>
            <a:off x="3869349" y="5529330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Kaupunki/kunnan hallinnon edustajat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AE8DB93-B761-2844-AA92-6CD6BD90C117}"/>
              </a:ext>
            </a:extLst>
          </p:cNvPr>
          <p:cNvSpPr/>
          <p:nvPr/>
        </p:nvSpPr>
        <p:spPr>
          <a:xfrm>
            <a:off x="1784047" y="5529330"/>
            <a:ext cx="2274276" cy="3751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Aluehallinnon edustajat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1CC6D16-AE22-7C42-8CDD-AEC7263B468E}"/>
              </a:ext>
            </a:extLst>
          </p:cNvPr>
          <p:cNvSpPr/>
          <p:nvPr/>
        </p:nvSpPr>
        <p:spPr>
          <a:xfrm>
            <a:off x="1765056" y="5245709"/>
            <a:ext cx="8757138" cy="3287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Osuuskuntien Neuvottelukunta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2B31F69C-6258-5244-A8C3-29F176762D25}"/>
              </a:ext>
            </a:extLst>
          </p:cNvPr>
          <p:cNvSpPr/>
          <p:nvPr/>
        </p:nvSpPr>
        <p:spPr>
          <a:xfrm>
            <a:off x="2991992" y="2672562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2BB34882-6941-7743-8445-C5841F8BFFAD}"/>
              </a:ext>
            </a:extLst>
          </p:cNvPr>
          <p:cNvSpPr/>
          <p:nvPr/>
        </p:nvSpPr>
        <p:spPr>
          <a:xfrm>
            <a:off x="5716171" y="2657618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58FF44BA-CC98-7E4D-9230-DD766C751299}"/>
              </a:ext>
            </a:extLst>
          </p:cNvPr>
          <p:cNvSpPr/>
          <p:nvPr/>
        </p:nvSpPr>
        <p:spPr>
          <a:xfrm>
            <a:off x="9122071" y="3591767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A1B9848F-A975-344C-814B-CB346823F5FD}"/>
              </a:ext>
            </a:extLst>
          </p:cNvPr>
          <p:cNvSpPr/>
          <p:nvPr/>
        </p:nvSpPr>
        <p:spPr>
          <a:xfrm>
            <a:off x="5780995" y="3565967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C63ACE90-40EA-3048-9A27-12FA09A64916}"/>
              </a:ext>
            </a:extLst>
          </p:cNvPr>
          <p:cNvSpPr/>
          <p:nvPr/>
        </p:nvSpPr>
        <p:spPr>
          <a:xfrm>
            <a:off x="2982554" y="3537920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id="{046A59B1-7933-3049-A511-F756CF83F655}"/>
              </a:ext>
            </a:extLst>
          </p:cNvPr>
          <p:cNvSpPr/>
          <p:nvPr/>
        </p:nvSpPr>
        <p:spPr>
          <a:xfrm>
            <a:off x="9122071" y="2693159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522D0C14-5FE3-C748-88BC-4C162AE5CA96}"/>
              </a:ext>
            </a:extLst>
          </p:cNvPr>
          <p:cNvSpPr/>
          <p:nvPr/>
        </p:nvSpPr>
        <p:spPr>
          <a:xfrm>
            <a:off x="5804152" y="4778633"/>
            <a:ext cx="476191" cy="49913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0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+mn-lt"/>
              </a:rPr>
              <a:t>Maahanmuuttajat</a:t>
            </a:r>
            <a:r>
              <a:rPr lang="en-US" b="1" dirty="0"/>
              <a:t> </a:t>
            </a:r>
            <a:r>
              <a:rPr lang="en-US" b="1" dirty="0" err="1"/>
              <a:t>tukiryhmittäin</a:t>
            </a:r>
            <a:endParaRPr lang="en-US" b="1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272" y="3541723"/>
            <a:ext cx="1688610" cy="1195324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5A6D4453-1C05-044E-9D24-01698D6AD80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729" y="2324100"/>
            <a:ext cx="10668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4BED5B-FF27-7B42-B93A-68DF7AE546B7}"/>
              </a:ext>
            </a:extLst>
          </p:cNvPr>
          <p:cNvSpPr txBox="1"/>
          <p:nvPr/>
        </p:nvSpPr>
        <p:spPr>
          <a:xfrm>
            <a:off x="1256871" y="2261966"/>
            <a:ext cx="88764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400" dirty="0"/>
          </a:p>
          <a:p>
            <a:r>
              <a:rPr lang="fi-FI" sz="2400" dirty="0"/>
              <a:t>1 </a:t>
            </a:r>
            <a:r>
              <a:rPr lang="fi-FI" sz="2400" dirty="0" err="1"/>
              <a:t>Syvemmän</a:t>
            </a:r>
            <a:r>
              <a:rPr lang="fi-FI" sz="2400" dirty="0"/>
              <a:t> palvelun </a:t>
            </a:r>
            <a:r>
              <a:rPr lang="fi-FI" sz="2400" dirty="0" err="1"/>
              <a:t>ryhma</a:t>
            </a:r>
            <a:r>
              <a:rPr lang="fi-FI" sz="2400" dirty="0"/>
              <a:t>̈ (</a:t>
            </a:r>
            <a:r>
              <a:rPr lang="fi-FI" sz="2400" dirty="0" err="1"/>
              <a:t>dependent</a:t>
            </a:r>
            <a:r>
              <a:rPr lang="fi-FI" sz="2400" dirty="0"/>
              <a:t>) </a:t>
            </a:r>
          </a:p>
          <a:p>
            <a:endParaRPr lang="fi-FI" sz="2400" dirty="0"/>
          </a:p>
          <a:p>
            <a:r>
              <a:rPr lang="fi-FI" sz="2400" dirty="0"/>
              <a:t>2) Vertaistuen </a:t>
            </a:r>
            <a:r>
              <a:rPr lang="fi-FI" sz="2400" dirty="0" err="1"/>
              <a:t>ryhma</a:t>
            </a:r>
            <a:r>
              <a:rPr lang="fi-FI" sz="2400" dirty="0"/>
              <a:t>̈ (</a:t>
            </a:r>
            <a:r>
              <a:rPr lang="fi-FI" sz="2400" dirty="0" err="1"/>
              <a:t>interdependent</a:t>
            </a:r>
            <a:r>
              <a:rPr lang="fi-FI" sz="2400" dirty="0"/>
              <a:t>) ja </a:t>
            </a:r>
          </a:p>
          <a:p>
            <a:endParaRPr lang="fi-FI" sz="2400" dirty="0"/>
          </a:p>
          <a:p>
            <a:r>
              <a:rPr lang="fi-FI" sz="2400" dirty="0"/>
              <a:t>3) Oma-aloitteisten </a:t>
            </a:r>
            <a:r>
              <a:rPr lang="fi-FI" sz="2400" dirty="0" err="1"/>
              <a:t>ryhma</a:t>
            </a:r>
            <a:r>
              <a:rPr lang="fi-FI" sz="2400" dirty="0"/>
              <a:t>̈ (</a:t>
            </a:r>
            <a:r>
              <a:rPr lang="fi-FI" sz="2400" dirty="0" err="1"/>
              <a:t>motivated</a:t>
            </a:r>
            <a:r>
              <a:rPr lang="fi-FI" sz="2400" dirty="0"/>
              <a:t>). </a:t>
            </a:r>
          </a:p>
          <a:p>
            <a:endParaRPr lang="fi-FI" sz="2400" dirty="0"/>
          </a:p>
          <a:p>
            <a:r>
              <a:rPr lang="fi-FI" sz="2400" dirty="0"/>
              <a:t>Jaottelun perusteella sovitaan kullekin </a:t>
            </a:r>
            <a:r>
              <a:rPr lang="fi-FI" sz="2400" dirty="0" err="1"/>
              <a:t>ryhmälle</a:t>
            </a:r>
            <a:r>
              <a:rPr lang="fi-FI" sz="2400" dirty="0"/>
              <a:t> sopivimmat toimenpiteet. 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F04C0D65-2F88-41A0-966E-7937ABFC5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7620" y="4831580"/>
            <a:ext cx="1453778" cy="75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3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Johtopäätös</a:t>
            </a:r>
            <a:endParaRPr lang="en-US" b="1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561" y="5533964"/>
            <a:ext cx="1870439" cy="1324036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68790176"/>
              </p:ext>
            </p:extLst>
          </p:nvPr>
        </p:nvGraphicFramePr>
        <p:xfrm>
          <a:off x="2032000" y="1866900"/>
          <a:ext cx="8128000" cy="4271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B6740635-0B1D-B644-B0BC-A59C3DFC1524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591987"/>
            <a:ext cx="10668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4AED0B34-11F4-4CB2-9FE8-72FC59477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	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			     Yhdessä </a:t>
            </a:r>
            <a:r>
              <a:rPr lang="fi-FI"/>
              <a:t>ja yhteistyössä</a:t>
            </a:r>
            <a:endParaRPr lang="fi-FI" dirty="0"/>
          </a:p>
        </p:txBody>
      </p:sp>
      <p:pic>
        <p:nvPicPr>
          <p:cNvPr id="9" name="image7.jpg">
            <a:extLst>
              <a:ext uri="{FF2B5EF4-FFF2-40B4-BE49-F238E27FC236}">
                <a16:creationId xmlns:a16="http://schemas.microsoft.com/office/drawing/2014/main" id="{E0CE155E-E223-F145-A851-7D9CD083F7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9386" y="326495"/>
            <a:ext cx="4016526" cy="116945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362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Vaatimukset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78"/>
            <a:ext cx="10515600" cy="46179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Perehdytysvaihe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lisätään</a:t>
            </a:r>
            <a:r>
              <a:rPr lang="en-US" dirty="0"/>
              <a:t> </a:t>
            </a:r>
            <a:r>
              <a:rPr lang="en-US" dirty="0" err="1"/>
              <a:t>tietämystä</a:t>
            </a:r>
            <a:r>
              <a:rPr lang="en-US" dirty="0"/>
              <a:t> Lapin </a:t>
            </a:r>
            <a:r>
              <a:rPr lang="en-US" dirty="0" err="1"/>
              <a:t>työmarkkinoista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Strateginen</a:t>
            </a:r>
            <a:r>
              <a:rPr lang="en-US" dirty="0"/>
              <a:t> </a:t>
            </a:r>
            <a:r>
              <a:rPr lang="en-US" dirty="0" err="1"/>
              <a:t>vaihe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selvitetään</a:t>
            </a:r>
            <a:r>
              <a:rPr lang="en-US" dirty="0"/>
              <a:t> </a:t>
            </a:r>
            <a:r>
              <a:rPr lang="en-US" dirty="0" err="1"/>
              <a:t>erityisosaaminen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tule</a:t>
            </a:r>
            <a:r>
              <a:rPr lang="en-US" dirty="0"/>
              <a:t> </a:t>
            </a:r>
            <a:r>
              <a:rPr lang="en-US" dirty="0" err="1"/>
              <a:t>ilmi</a:t>
            </a:r>
            <a:r>
              <a:rPr lang="en-US" dirty="0"/>
              <a:t> </a:t>
            </a:r>
            <a:r>
              <a:rPr lang="en-US" dirty="0" err="1"/>
              <a:t>tutkintotodistuksessa</a:t>
            </a:r>
            <a:r>
              <a:rPr lang="en-US" dirty="0"/>
              <a:t>. </a:t>
            </a:r>
            <a:r>
              <a:rPr lang="en-US" dirty="0" err="1"/>
              <a:t>Mahdollisuus</a:t>
            </a:r>
            <a:r>
              <a:rPr lang="en-US" dirty="0"/>
              <a:t> </a:t>
            </a:r>
            <a:r>
              <a:rPr lang="en-US" dirty="0" err="1"/>
              <a:t>miettiä</a:t>
            </a:r>
            <a:r>
              <a:rPr lang="en-US" dirty="0"/>
              <a:t> </a:t>
            </a:r>
            <a:r>
              <a:rPr lang="en-US" dirty="0" err="1"/>
              <a:t>vaihtoehtoja</a:t>
            </a:r>
            <a:r>
              <a:rPr lang="en-US" dirty="0"/>
              <a:t> </a:t>
            </a:r>
            <a:r>
              <a:rPr lang="en-US" dirty="0" err="1"/>
              <a:t>ammatin</a:t>
            </a:r>
            <a:r>
              <a:rPr lang="en-US" dirty="0"/>
              <a:t> </a:t>
            </a:r>
            <a:r>
              <a:rPr lang="en-US" dirty="0" err="1"/>
              <a:t>löytymiseksi</a:t>
            </a:r>
            <a:r>
              <a:rPr lang="en-US" dirty="0"/>
              <a:t>. </a:t>
            </a:r>
          </a:p>
          <a:p>
            <a:r>
              <a:rPr lang="en-US" dirty="0" err="1"/>
              <a:t>Toimintavaihe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perehdytään</a:t>
            </a:r>
            <a:r>
              <a:rPr lang="en-US" dirty="0"/>
              <a:t> </a:t>
            </a:r>
            <a:r>
              <a:rPr lang="en-US" dirty="0" err="1"/>
              <a:t>yritysten</a:t>
            </a:r>
            <a:r>
              <a:rPr lang="en-US" dirty="0"/>
              <a:t> </a:t>
            </a:r>
            <a:r>
              <a:rPr lang="en-US" dirty="0" err="1"/>
              <a:t>työnantajiin</a:t>
            </a:r>
            <a:r>
              <a:rPr lang="en-US" dirty="0"/>
              <a:t>. </a:t>
            </a:r>
            <a:r>
              <a:rPr lang="en-US" dirty="0" err="1"/>
              <a:t>Opitaan</a:t>
            </a:r>
            <a:r>
              <a:rPr lang="en-US" dirty="0"/>
              <a:t> </a:t>
            </a:r>
            <a:r>
              <a:rPr lang="en-US" dirty="0" err="1"/>
              <a:t>luomaan</a:t>
            </a:r>
            <a:r>
              <a:rPr lang="en-US" dirty="0"/>
              <a:t> </a:t>
            </a:r>
            <a:r>
              <a:rPr lang="en-US" dirty="0" err="1"/>
              <a:t>verkostoja</a:t>
            </a:r>
            <a:r>
              <a:rPr lang="en-US" dirty="0"/>
              <a:t>, </a:t>
            </a:r>
            <a:r>
              <a:rPr lang="en-US" dirty="0" err="1"/>
              <a:t>tuetaan</a:t>
            </a:r>
            <a:r>
              <a:rPr lang="en-US" dirty="0"/>
              <a:t> </a:t>
            </a:r>
            <a:r>
              <a:rPr lang="en-US" dirty="0" err="1"/>
              <a:t>uuden</a:t>
            </a:r>
            <a:r>
              <a:rPr lang="en-US" dirty="0"/>
              <a:t> </a:t>
            </a:r>
            <a:r>
              <a:rPr lang="en-US" dirty="0" err="1"/>
              <a:t>ammatillisen</a:t>
            </a:r>
            <a:r>
              <a:rPr lang="en-US" dirty="0"/>
              <a:t> </a:t>
            </a:r>
            <a:r>
              <a:rPr lang="en-US" dirty="0" err="1"/>
              <a:t>polun</a:t>
            </a:r>
            <a:r>
              <a:rPr lang="en-US" dirty="0"/>
              <a:t> </a:t>
            </a:r>
            <a:r>
              <a:rPr lang="en-US" dirty="0" err="1"/>
              <a:t>löytämisessä</a:t>
            </a:r>
            <a:r>
              <a:rPr lang="en-US" dirty="0"/>
              <a:t> </a:t>
            </a:r>
            <a:r>
              <a:rPr lang="en-US" dirty="0" err="1"/>
              <a:t>työnantajien</a:t>
            </a:r>
            <a:r>
              <a:rPr lang="en-US" dirty="0"/>
              <a:t> </a:t>
            </a:r>
            <a:r>
              <a:rPr lang="en-US" dirty="0" err="1"/>
              <a:t>palautteen</a:t>
            </a:r>
            <a:r>
              <a:rPr lang="en-US" dirty="0"/>
              <a:t> </a:t>
            </a:r>
            <a:r>
              <a:rPr lang="en-US" dirty="0" err="1"/>
              <a:t>perusteella</a:t>
            </a:r>
            <a:r>
              <a:rPr lang="en-US" dirty="0"/>
              <a:t>. </a:t>
            </a:r>
          </a:p>
          <a:p>
            <a:r>
              <a:rPr lang="en-US" dirty="0" err="1"/>
              <a:t>Taktinen</a:t>
            </a:r>
            <a:r>
              <a:rPr lang="en-US" dirty="0"/>
              <a:t> </a:t>
            </a:r>
            <a:r>
              <a:rPr lang="en-US" dirty="0" err="1"/>
              <a:t>vaihe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kartoitetaan</a:t>
            </a:r>
            <a:r>
              <a:rPr lang="en-US" dirty="0"/>
              <a:t> </a:t>
            </a:r>
            <a:r>
              <a:rPr lang="en-US" dirty="0" err="1"/>
              <a:t>potentiaaliset</a:t>
            </a:r>
            <a:r>
              <a:rPr lang="en-US" dirty="0"/>
              <a:t> </a:t>
            </a:r>
            <a:r>
              <a:rPr lang="en-US" dirty="0" err="1"/>
              <a:t>työnantajat</a:t>
            </a:r>
            <a:r>
              <a:rPr lang="en-US" dirty="0"/>
              <a:t>. </a:t>
            </a:r>
            <a:r>
              <a:rPr lang="en-US" dirty="0" err="1"/>
              <a:t>Työllisyyskynnyksen</a:t>
            </a:r>
            <a:r>
              <a:rPr lang="en-US" dirty="0"/>
              <a:t> </a:t>
            </a:r>
            <a:r>
              <a:rPr lang="en-US" dirty="0" err="1"/>
              <a:t>saavuttamiseen</a:t>
            </a:r>
            <a:r>
              <a:rPr lang="en-US" dirty="0"/>
              <a:t> </a:t>
            </a:r>
            <a:r>
              <a:rPr lang="en-US" dirty="0" err="1"/>
              <a:t>käytetään</a:t>
            </a:r>
            <a:r>
              <a:rPr lang="en-US" dirty="0"/>
              <a:t> </a:t>
            </a:r>
            <a:r>
              <a:rPr lang="en-US" dirty="0" err="1"/>
              <a:t>työvoimatoimiston</a:t>
            </a:r>
            <a:r>
              <a:rPr lang="en-US" dirty="0"/>
              <a:t> </a:t>
            </a:r>
            <a:r>
              <a:rPr lang="en-US" dirty="0" err="1"/>
              <a:t>tukimuotoja</a:t>
            </a:r>
            <a:r>
              <a:rPr lang="en-US" dirty="0"/>
              <a:t> (</a:t>
            </a:r>
            <a:r>
              <a:rPr lang="en-US" dirty="0" err="1"/>
              <a:t>palkkatuki</a:t>
            </a:r>
            <a:r>
              <a:rPr lang="en-US" dirty="0"/>
              <a:t>, </a:t>
            </a:r>
            <a:r>
              <a:rPr lang="en-US" dirty="0" err="1"/>
              <a:t>työkokeilu</a:t>
            </a:r>
            <a:r>
              <a:rPr lang="en-US" dirty="0"/>
              <a:t>) ja FOLO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omia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(</a:t>
            </a:r>
            <a:r>
              <a:rPr lang="en-US" dirty="0" err="1"/>
              <a:t>kehitystehtävät</a:t>
            </a:r>
            <a:r>
              <a:rPr lang="en-US" dirty="0"/>
              <a:t>, </a:t>
            </a:r>
            <a:r>
              <a:rPr lang="en-US" dirty="0" err="1"/>
              <a:t>mentoritoimet</a:t>
            </a:r>
            <a:r>
              <a:rPr lang="en-US" dirty="0"/>
              <a:t>).</a:t>
            </a:r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49" y="296008"/>
            <a:ext cx="1784172" cy="126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6A78-1921-1348-BA31-230D01DCB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Tapaus 1: Syvemmän palvelun ryhmä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848A1-35AC-C547-BC2C-589E40E2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252"/>
            <a:ext cx="10515600" cy="5037711"/>
          </a:xfrm>
        </p:spPr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Työuran suunnittelu ei ollut kovin helppo tehtävä.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Työnhakijat tarvitsivat työnhaun alkuvaiheessa tukea säännöllisesti, kanssakulkijan.</a:t>
            </a:r>
          </a:p>
          <a:p>
            <a:endParaRPr lang="fi-FI" dirty="0"/>
          </a:p>
          <a:p>
            <a:r>
              <a:rPr lang="fi-FI" dirty="0"/>
              <a:t>Yhteydenotot yrityksiin ja sidosryhmiin oli vaikeaa.</a:t>
            </a:r>
          </a:p>
          <a:p>
            <a:endParaRPr lang="fi-FI" dirty="0"/>
          </a:p>
          <a:p>
            <a:r>
              <a:rPr lang="fi-FI" dirty="0"/>
              <a:t>Perehdytysvaiheen ongelmat, esim. motivaation puute.</a:t>
            </a:r>
          </a:p>
          <a:p>
            <a:endParaRPr lang="fi-FI" dirty="0"/>
          </a:p>
          <a:p>
            <a:r>
              <a:rPr lang="fi-FI" dirty="0"/>
              <a:t>Strateginen vaiheen ongelmat, esim. oman osaamisen soveltaminen.</a:t>
            </a:r>
          </a:p>
        </p:txBody>
      </p:sp>
      <p:pic>
        <p:nvPicPr>
          <p:cNvPr id="4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0B13A232-4DF3-4751-AAFF-094DB4103261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675" y="585788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90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8093-3FED-FD49-9B9D-72C8DAD2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Tapaus 2: Vertaistuen ryhmä</a:t>
            </a:r>
          </a:p>
        </p:txBody>
      </p:sp>
      <p:pic>
        <p:nvPicPr>
          <p:cNvPr id="4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DC40F399-D9E3-7043-B50B-362B531787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505" y="585788"/>
            <a:ext cx="10668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4C06D4-92F9-1746-B7E8-2FC57706C08A}"/>
              </a:ext>
            </a:extLst>
          </p:cNvPr>
          <p:cNvSpPr txBox="1"/>
          <p:nvPr/>
        </p:nvSpPr>
        <p:spPr>
          <a:xfrm>
            <a:off x="1094282" y="1905000"/>
            <a:ext cx="879901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Työuran suunnittelu oli helpompaa vertaistuen avulla.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Melko hyvin perehtynyt Lapin työelämään.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Strategisen vaiheen tehtävät, kuten oman osaamisen soveltaminen, CV, portfolio, EKS oli helpompaa.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Toimintavaiheen tehtävässä mukana, mutta hyvin riippuvainen tukiryhmästä.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Taktisessa vaiheessa myös riippuvainen tukiryhmästä.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762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D5FA1-AB99-9B40-836C-FC02400F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Tapaus 3:  Oma-aloitteiset ryhmät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D9AF-D239-4043-8E85-2F88A8A56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Työuran suunnittelu oli valmis.</a:t>
            </a:r>
          </a:p>
          <a:p>
            <a:endParaRPr lang="fi-FI" dirty="0"/>
          </a:p>
          <a:p>
            <a:r>
              <a:rPr lang="fi-FI" dirty="0"/>
              <a:t>Hyvin perehtynyt Suomen työelämään.</a:t>
            </a:r>
          </a:p>
          <a:p>
            <a:endParaRPr lang="fi-FI" dirty="0"/>
          </a:p>
          <a:p>
            <a:r>
              <a:rPr lang="fi-FI" dirty="0"/>
              <a:t>Strategisen vaiheen osasivat selkeästi hoitaa itse.</a:t>
            </a:r>
          </a:p>
          <a:p>
            <a:endParaRPr lang="fi-FI" dirty="0"/>
          </a:p>
          <a:p>
            <a:r>
              <a:rPr lang="fi-FI" dirty="0"/>
              <a:t>Toimintavaiheen tehtävissä olivat mukana aktiivisesti.</a:t>
            </a:r>
          </a:p>
          <a:p>
            <a:endParaRPr lang="fi-FI" dirty="0"/>
          </a:p>
          <a:p>
            <a:r>
              <a:rPr lang="fi-FI" dirty="0"/>
              <a:t>Taktisessa vaiheessa olivat aktiivisia.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035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Esteet</a:t>
            </a:r>
            <a:endParaRPr lang="en-US" b="1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197" y="79301"/>
            <a:ext cx="1838269" cy="1301264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FCE859-BBF9-5F4F-A472-1F473035D6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595484"/>
              </p:ext>
            </p:extLst>
          </p:nvPr>
        </p:nvGraphicFramePr>
        <p:xfrm>
          <a:off x="421195" y="1380565"/>
          <a:ext cx="10887635" cy="479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516B07B4-5BE3-1B46-AB7C-C5524DCA3E9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97" y="275665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16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Makrotason</a:t>
            </a:r>
            <a:r>
              <a:rPr lang="en-US" b="1" dirty="0"/>
              <a:t> </a:t>
            </a:r>
            <a:r>
              <a:rPr lang="en-US" b="1" dirty="0" err="1"/>
              <a:t>esteet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Työntekijän osaaminen vastaisi mahdollisimman hyvin yrityksen tarpeisiin. </a:t>
            </a:r>
          </a:p>
          <a:p>
            <a:r>
              <a:rPr lang="fi-FI" dirty="0"/>
              <a:t>Projektityöt olivat hyviä, mutta lyhytkestoisia.</a:t>
            </a:r>
          </a:p>
          <a:p>
            <a:r>
              <a:rPr lang="fi-FI" dirty="0"/>
              <a:t>Jatkuva toimintojen puute.</a:t>
            </a:r>
          </a:p>
          <a:p>
            <a:r>
              <a:rPr lang="fi-FI" dirty="0"/>
              <a:t>Työmarkkinoiden jatkuva muutos.</a:t>
            </a:r>
          </a:p>
          <a:p>
            <a:r>
              <a:rPr lang="fi-FI" dirty="0"/>
              <a:t>Työnantajien asenteiden muuttaminen, esim. ennakkoluulot kielitaidosta ja kulttuurista.</a:t>
            </a:r>
          </a:p>
          <a:p>
            <a:r>
              <a:rPr lang="fi-FI" dirty="0"/>
              <a:t>Yritysresurssin puute.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en-US" dirty="0"/>
          </a:p>
        </p:txBody>
      </p:sp>
      <p:pic>
        <p:nvPicPr>
          <p:cNvPr id="5" name="Kuv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989" y="5436110"/>
            <a:ext cx="1781074" cy="1260777"/>
          </a:xfrm>
          <a:prstGeom prst="rect">
            <a:avLst/>
          </a:prstGeom>
        </p:spPr>
      </p:pic>
      <p:pic>
        <p:nvPicPr>
          <p:cNvPr id="6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DFE28B64-FF19-C54C-BDAA-558B571BA1D7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126" y="200801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4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Maahanmuuttajien työllistymiseen vaikuttavat tekijät</a:t>
            </a:r>
            <a:endParaRPr lang="en-US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585231-D4EE-2443-A978-72CA4B2FC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606536"/>
              </p:ext>
            </p:extLst>
          </p:nvPr>
        </p:nvGraphicFramePr>
        <p:xfrm>
          <a:off x="1004342" y="1846565"/>
          <a:ext cx="9537492" cy="487915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736891">
                  <a:extLst>
                    <a:ext uri="{9D8B030D-6E8A-4147-A177-3AD203B41FA5}">
                      <a16:colId xmlns:a16="http://schemas.microsoft.com/office/drawing/2014/main" val="390803676"/>
                    </a:ext>
                  </a:extLst>
                </a:gridCol>
                <a:gridCol w="4800601">
                  <a:extLst>
                    <a:ext uri="{9D8B030D-6E8A-4147-A177-3AD203B41FA5}">
                      <a16:colId xmlns:a16="http://schemas.microsoft.com/office/drawing/2014/main" val="333582781"/>
                    </a:ext>
                  </a:extLst>
                </a:gridCol>
              </a:tblGrid>
              <a:tr h="2215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Vahvuudet: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Monipuolinen kielitaito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Sosiaaliset taidot, palvelukulttuuri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Kulttuuriosaaminen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Kansainvälisten markkinoiden tuntemus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Kansainväliset verkostot ja kontaktit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Aktiivisuus ja rohkeus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Optimistisuus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Kansainvälinen työkokemus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Halu työllistyä ja tehdä töitä motivoituneesti</a:t>
                      </a:r>
                      <a:endParaRPr lang="fi-F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Heikkoudet: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Suomen kielen puutteellinen osaaminen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Huono motivaatio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Heikko teknologinen ja digitaalinen tietämys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Taitojen puute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Työkokemuksen puute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Verkostojen puute</a:t>
                      </a:r>
                      <a:endParaRPr lang="fi-F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0637486"/>
                  </a:ext>
                </a:extLst>
              </a:tr>
              <a:tr h="2218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Mahdollisuudet: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Hyvät esimerkit ja kokemukset - asenteiden muuttaminen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Verkostoituminen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Syntyvyys laskee, tarvitaan maahanmuuttajia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Positiivinen diskriminaatio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Yritystoiminnan kansainvälistyminen</a:t>
                      </a:r>
                      <a:endParaRPr lang="fi-F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</a:rPr>
                        <a:t>Uhat: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Yritysten vähäiset resurssit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Sopeutuminen suomalaiseen yhteiskuntaan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Suomalaiseen työkulttuuriin sopeutuminen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Koulutuksen vastaavuus Suomessa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Asenteet maahanmuuttajia kohtaan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Vaikeus löytää tutkintoa vastaavaa työtä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effectLst/>
                        </a:rPr>
                        <a:t>Sidosryhmäverkostojen puute</a:t>
                      </a:r>
                      <a:endParaRPr lang="fi-FI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520976816"/>
                  </a:ext>
                </a:extLst>
              </a:tr>
            </a:tbl>
          </a:graphicData>
        </a:graphic>
      </p:graphicFrame>
      <p:pic>
        <p:nvPicPr>
          <p:cNvPr id="5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834" y="3981450"/>
            <a:ext cx="1513589" cy="1071431"/>
          </a:xfrm>
          <a:prstGeom prst="rect">
            <a:avLst/>
          </a:prstGeom>
        </p:spPr>
      </p:pic>
      <p:pic>
        <p:nvPicPr>
          <p:cNvPr id="7" name="Picture 7" descr="http://www.rakennerahastot.fi/documents/10179/54973/EU_ESR_FI_vertical_20mm_rgb.png/70bab206-20a5-4029-8c95-d38eaa01270d?t=1406789909603">
            <a:extLst>
              <a:ext uri="{FF2B5EF4-FFF2-40B4-BE49-F238E27FC236}">
                <a16:creationId xmlns:a16="http://schemas.microsoft.com/office/drawing/2014/main" id="{C7E6F1A6-9A51-5B41-984C-12A13468126E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258" y="2876550"/>
            <a:ext cx="1066800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6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1166</Words>
  <Application>Microsoft Macintosh PowerPoint</Application>
  <PresentationFormat>Widescreen</PresentationFormat>
  <Paragraphs>220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 Maahanmuuttajien kokemuksia kotoutumisesta ja työllistymisestä Lapissa</vt:lpstr>
      <vt:lpstr>Maahanmuuttajat tukiryhmittäin</vt:lpstr>
      <vt:lpstr>Vaatimukset</vt:lpstr>
      <vt:lpstr>Tapaus 1: Syvemmän palvelun ryhmä</vt:lpstr>
      <vt:lpstr>Tapaus 2: Vertaistuen ryhmä</vt:lpstr>
      <vt:lpstr>Tapaus 3:  Oma-aloitteiset ryhmät</vt:lpstr>
      <vt:lpstr>Esteet</vt:lpstr>
      <vt:lpstr>Makrotason esteet</vt:lpstr>
      <vt:lpstr>Maahanmuuttajien työllistymiseen vaikuttavat tekijät</vt:lpstr>
      <vt:lpstr>Yrityspolku</vt:lpstr>
      <vt:lpstr> Tukimuodot</vt:lpstr>
      <vt:lpstr>Menestyjiä yhdistäviä tekijöitä </vt:lpstr>
      <vt:lpstr> Maahanmuuttajien mielestä</vt:lpstr>
      <vt:lpstr>Maahanmuuttajayrittäjyys (SWOT)     </vt:lpstr>
      <vt:lpstr>Osuuskunta/yhteiskunnallinen Yritys </vt:lpstr>
      <vt:lpstr>Mahdollisuudet </vt:lpstr>
      <vt:lpstr>Haasteet Suomessa</vt:lpstr>
      <vt:lpstr> Suosituksia/Aim2Work</vt:lpstr>
      <vt:lpstr>Kestävä  maahanmuuttajien osuuskuntamalli</vt:lpstr>
      <vt:lpstr>Johtopäätös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FOLO Benchmark</dc:title>
  <dc:creator>Microsoft Office User</dc:creator>
  <cp:lastModifiedBy>Yeasmin Nafisa</cp:lastModifiedBy>
  <cp:revision>89</cp:revision>
  <cp:lastPrinted>2019-09-30T08:13:03Z</cp:lastPrinted>
  <dcterms:created xsi:type="dcterms:W3CDTF">2017-10-16T06:51:31Z</dcterms:created>
  <dcterms:modified xsi:type="dcterms:W3CDTF">2020-01-29T09:21:58Z</dcterms:modified>
</cp:coreProperties>
</file>